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5.xml" ContentType="application/vnd.openxmlformats-officedocument.presentationml.tags+xml"/>
  <Override PartName="/ppt/notesSlides/notesSlide15.xml" ContentType="application/vnd.openxmlformats-officedocument.presentationml.notesSlide+xml"/>
  <Override PartName="/ppt/tags/tag6.xml" ContentType="application/vnd.openxmlformats-officedocument.presentationml.tags+xml"/>
  <Override PartName="/ppt/notesSlides/notesSlide16.xml" ContentType="application/vnd.openxmlformats-officedocument.presentationml.notesSlide+xml"/>
  <Override PartName="/ppt/tags/tag7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59" r:id="rId5"/>
    <p:sldId id="288" r:id="rId6"/>
    <p:sldId id="302" r:id="rId7"/>
    <p:sldId id="303" r:id="rId8"/>
    <p:sldId id="304" r:id="rId9"/>
    <p:sldId id="289" r:id="rId10"/>
    <p:sldId id="261" r:id="rId11"/>
    <p:sldId id="305" r:id="rId12"/>
    <p:sldId id="306" r:id="rId13"/>
    <p:sldId id="295" r:id="rId14"/>
    <p:sldId id="308" r:id="rId15"/>
    <p:sldId id="262" r:id="rId16"/>
    <p:sldId id="300" r:id="rId17"/>
    <p:sldId id="307" r:id="rId18"/>
    <p:sldId id="309" r:id="rId19"/>
    <p:sldId id="310" r:id="rId20"/>
    <p:sldId id="311" r:id="rId21"/>
    <p:sldId id="312" r:id="rId22"/>
    <p:sldId id="313" r:id="rId23"/>
    <p:sldId id="291" r:id="rId24"/>
    <p:sldId id="315" r:id="rId25"/>
    <p:sldId id="316" r:id="rId26"/>
    <p:sldId id="292" r:id="rId27"/>
    <p:sldId id="317" r:id="rId28"/>
    <p:sldId id="293" r:id="rId29"/>
    <p:sldId id="318" r:id="rId30"/>
    <p:sldId id="320" r:id="rId31"/>
    <p:sldId id="294" r:id="rId32"/>
    <p:sldId id="319" r:id="rId33"/>
    <p:sldId id="287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70" autoAdjust="0"/>
    <p:restoredTop sz="93428" autoAdjust="0"/>
  </p:normalViewPr>
  <p:slideViewPr>
    <p:cSldViewPr>
      <p:cViewPr>
        <p:scale>
          <a:sx n="180" d="100"/>
          <a:sy n="180" d="100"/>
        </p:scale>
        <p:origin x="56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12/13/17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12/13/17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  <p:extLst>
      <p:ext uri="{BB962C8B-B14F-4D97-AF65-F5344CB8AC3E}">
        <p14:creationId xmlns:p14="http://schemas.microsoft.com/office/powerpoint/2010/main" val="18850772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  <p:extLst>
      <p:ext uri="{BB962C8B-B14F-4D97-AF65-F5344CB8AC3E}">
        <p14:creationId xmlns:p14="http://schemas.microsoft.com/office/powerpoint/2010/main" val="306664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  <p:extLst>
      <p:ext uri="{BB962C8B-B14F-4D97-AF65-F5344CB8AC3E}">
        <p14:creationId xmlns:p14="http://schemas.microsoft.com/office/powerpoint/2010/main" val="19263665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  <p:extLst>
      <p:ext uri="{BB962C8B-B14F-4D97-AF65-F5344CB8AC3E}">
        <p14:creationId xmlns:p14="http://schemas.microsoft.com/office/powerpoint/2010/main" val="9200394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  <p:extLst>
      <p:ext uri="{BB962C8B-B14F-4D97-AF65-F5344CB8AC3E}">
        <p14:creationId xmlns:p14="http://schemas.microsoft.com/office/powerpoint/2010/main" val="16249432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010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8233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40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98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6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504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9671F-880D-4F68-B48D-45C64236735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783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  <p:extLst>
      <p:ext uri="{BB962C8B-B14F-4D97-AF65-F5344CB8AC3E}">
        <p14:creationId xmlns:p14="http://schemas.microsoft.com/office/powerpoint/2010/main" val="40854277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  <p:extLst>
      <p:ext uri="{BB962C8B-B14F-4D97-AF65-F5344CB8AC3E}">
        <p14:creationId xmlns:p14="http://schemas.microsoft.com/office/powerpoint/2010/main" val="203889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  <p:extLst>
      <p:ext uri="{BB962C8B-B14F-4D97-AF65-F5344CB8AC3E}">
        <p14:creationId xmlns:p14="http://schemas.microsoft.com/office/powerpoint/2010/main" val="614790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livestock.cgiar.org/" TargetMode="External"/><Relationship Id="rId4" Type="http://schemas.openxmlformats.org/officeDocument/2006/relationships/image" Target="../media/image4.png"/><Relationship Id="rId5" Type="http://schemas.openxmlformats.org/officeDocument/2006/relationships/image" Target="cid:image001.png@01D16D8C.9C905A10" TargetMode="External"/><Relationship Id="rId6" Type="http://schemas.openxmlformats.org/officeDocument/2006/relationships/hyperlink" Target="http://www.cgiar.org/about-us/our-funders" TargetMode="External"/><Relationship Id="rId7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133600"/>
            <a:ext cx="63246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52600" y="3581400"/>
            <a:ext cx="6324600" cy="4953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752600" y="4572000"/>
            <a:ext cx="63246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2000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12" y="5943600"/>
            <a:ext cx="5633274" cy="663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00" y="228600"/>
            <a:ext cx="7543800" cy="1143000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Page title minimum of 30 points and maximum</a:t>
            </a:r>
            <a:br>
              <a:rPr lang="en-US" dirty="0"/>
            </a:br>
            <a:r>
              <a:rPr lang="en-US" dirty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71600" y="1905000"/>
            <a:ext cx="7467600" cy="38100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514600"/>
            <a:ext cx="6324600" cy="2438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Separator Page </a:t>
            </a:r>
            <a:br>
              <a:rPr lang="en-US" dirty="0"/>
            </a:br>
            <a:r>
              <a:rPr lang="en-US" dirty="0"/>
              <a:t>Minimum 0f 30 point </a:t>
            </a:r>
            <a:br>
              <a:rPr lang="en-US" dirty="0"/>
            </a:br>
            <a:r>
              <a:rPr lang="en-US" dirty="0"/>
              <a:t>and maximum of 2 lines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0" y="381000"/>
            <a:ext cx="7239000" cy="62484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a picture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177100" y="2057400"/>
            <a:ext cx="48914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CGIAR Research Program on Livestock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  <a:hlinkClick r:id="rId3"/>
              </a:rPr>
              <a:t>livestock.cgiar.org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95400" y="59830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The </a:t>
            </a:r>
            <a:r>
              <a:rPr lang="en-US" sz="1200" b="1" dirty="0"/>
              <a:t>CGIAR Research Program on Livestock </a:t>
            </a:r>
            <a:r>
              <a:rPr lang="en-US" sz="1200" dirty="0"/>
              <a:t>aims to increase the productivity and profitability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/>
              <a:t>.</a:t>
            </a:r>
          </a:p>
        </p:txBody>
      </p:sp>
      <p:sp>
        <p:nvSpPr>
          <p:cNvPr id="10" name="TextBox 6"/>
          <p:cNvSpPr txBox="1">
            <a:spLocks noChangeArrowheads="1"/>
          </p:cNvSpPr>
          <p:nvPr userDrawn="1"/>
        </p:nvSpPr>
        <p:spPr bwMode="auto">
          <a:xfrm>
            <a:off x="2514600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1" name="Picture 10" descr="cc-by 88x31.png"/>
          <p:cNvPicPr/>
          <p:nvPr userDrawn="1"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860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 userDrawn="1"/>
        </p:nvSpPr>
        <p:spPr>
          <a:xfrm>
            <a:off x="1295400" y="49924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CGIAR system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18286"/>
            <a:ext cx="5387340" cy="63436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799D376-B48F-43F3-9E84-A8D1070BF17D}" type="datetimeFigureOut">
              <a:rPr lang="en-US" smtClean="0"/>
              <a:t>12/13/17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A165EE0-D776-4449-B3FC-F013A716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77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1" r:id="rId3"/>
    <p:sldLayoutId id="2147483680" r:id="rId4"/>
    <p:sldLayoutId id="2147483652" r:id="rId5"/>
    <p:sldLayoutId id="2147483682" r:id="rId6"/>
  </p:sldLayoutIdLst>
  <p:transition spd="slow"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Environment Flagship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P. Ericksen, A. </a:t>
            </a:r>
            <a:r>
              <a:rPr lang="en-US" dirty="0" err="1" smtClean="0"/>
              <a:t>Notenbaert</a:t>
            </a:r>
            <a:r>
              <a:rPr lang="en-US" dirty="0" smtClean="0"/>
              <a:t>, L. </a:t>
            </a:r>
            <a:r>
              <a:rPr lang="en-US" dirty="0" err="1" smtClean="0"/>
              <a:t>Merbold</a:t>
            </a:r>
            <a:r>
              <a:rPr lang="en-US" dirty="0" smtClean="0"/>
              <a:t>, L. Robinson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ISC meeting, December 2017</a:t>
            </a:r>
          </a:p>
          <a:p>
            <a:r>
              <a:rPr lang="en-US" dirty="0" smtClean="0"/>
              <a:t>Nairobi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43708" y="250522"/>
            <a:ext cx="7543800" cy="606669"/>
          </a:xfrm>
        </p:spPr>
        <p:txBody>
          <a:bodyPr/>
          <a:lstStyle/>
          <a:p>
            <a:r>
              <a:rPr lang="en-GB" b="1" dirty="0"/>
              <a:t>Value Proposition for Key Product Lines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21323" y="996460"/>
            <a:ext cx="7866185" cy="5337837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b="1" dirty="0" smtClean="0"/>
              <a:t>Livestock technologies environmentally sustainable</a:t>
            </a:r>
            <a:endParaRPr lang="en-GB" b="1" dirty="0"/>
          </a:p>
          <a:p>
            <a:pPr marL="857250" lvl="1" indent="-457200">
              <a:lnSpc>
                <a:spcPct val="12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dirty="0" smtClean="0"/>
              <a:t>Analyses of productivity- environment </a:t>
            </a:r>
            <a:r>
              <a:rPr lang="en-GB" dirty="0" err="1" smtClean="0"/>
              <a:t>tradeoffs</a:t>
            </a:r>
            <a:endParaRPr lang="en-GB" dirty="0"/>
          </a:p>
          <a:p>
            <a:pPr marL="857250" lvl="1" indent="-457200">
              <a:lnSpc>
                <a:spcPct val="12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dirty="0" smtClean="0"/>
              <a:t>Technology developers, decision makers</a:t>
            </a:r>
            <a:endParaRPr lang="en-GB" dirty="0"/>
          </a:p>
          <a:p>
            <a:pPr marL="857250" lvl="1" indent="-457200">
              <a:lnSpc>
                <a:spcPct val="12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dirty="0" smtClean="0"/>
              <a:t>Reliable information to improve technology choices</a:t>
            </a:r>
            <a:endParaRPr lang="en-GB" dirty="0"/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b="1" dirty="0" smtClean="0"/>
              <a:t>Environmental footprint livestock reduced</a:t>
            </a:r>
            <a:endParaRPr lang="en-GB" b="1" dirty="0"/>
          </a:p>
          <a:p>
            <a:pPr lvl="1">
              <a:lnSpc>
                <a:spcPct val="12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dirty="0" smtClean="0"/>
              <a:t>Validated interventions</a:t>
            </a:r>
            <a:endParaRPr lang="en-GB" dirty="0"/>
          </a:p>
          <a:p>
            <a:pPr lvl="1">
              <a:lnSpc>
                <a:spcPct val="12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dirty="0" smtClean="0"/>
              <a:t>Development projects, national ministries</a:t>
            </a:r>
            <a:endParaRPr lang="en-GB" dirty="0"/>
          </a:p>
          <a:p>
            <a:pPr lvl="1">
              <a:lnSpc>
                <a:spcPct val="12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dirty="0" smtClean="0"/>
              <a:t>Fills a gap </a:t>
            </a:r>
            <a:endParaRPr lang="en-GB" dirty="0"/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b="1" dirty="0" smtClean="0"/>
              <a:t>Environmental solutions supported with institutions</a:t>
            </a:r>
            <a:endParaRPr lang="en-GB" b="1" dirty="0"/>
          </a:p>
          <a:p>
            <a:pPr lvl="1">
              <a:lnSpc>
                <a:spcPct val="12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dirty="0" smtClean="0"/>
              <a:t>Institutional innovations, policy guidance</a:t>
            </a:r>
            <a:endParaRPr lang="en-GB" dirty="0"/>
          </a:p>
          <a:p>
            <a:pPr lvl="1">
              <a:lnSpc>
                <a:spcPct val="12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dirty="0" smtClean="0"/>
              <a:t>Government decision makers</a:t>
            </a:r>
            <a:endParaRPr lang="en-GB" dirty="0"/>
          </a:p>
          <a:p>
            <a:pPr lvl="1">
              <a:lnSpc>
                <a:spcPct val="12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dirty="0" smtClean="0"/>
              <a:t>Ensures enabling environment </a:t>
            </a:r>
            <a:endParaRPr lang="en-GB" dirty="0"/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7153954"/>
      </p:ext>
    </p:ext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155"/>
          <p:cNvSpPr/>
          <p:nvPr/>
        </p:nvSpPr>
        <p:spPr>
          <a:xfrm>
            <a:off x="2283749" y="865717"/>
            <a:ext cx="5097244" cy="4769258"/>
          </a:xfrm>
          <a:prstGeom prst="rect">
            <a:avLst/>
          </a:prstGeom>
          <a:solidFill>
            <a:srgbClr val="B9D4ED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ounded Rectangle 8"/>
          <p:cNvSpPr/>
          <p:nvPr/>
        </p:nvSpPr>
        <p:spPr>
          <a:xfrm>
            <a:off x="2916468" y="896176"/>
            <a:ext cx="1981132" cy="513902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Novel approaches for ex-ante environmental assessment are widely adopted by extension systems, development partners and government agencies to identify win-win options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643963" y="2628709"/>
            <a:ext cx="1776413" cy="406939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Quantification of environmental benefits leads to selection and further development of management options by partners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2171" y="926030"/>
            <a:ext cx="2053185" cy="295347"/>
          </a:xfrm>
          <a:prstGeom prst="rect">
            <a:avLst/>
          </a:prstGeom>
          <a:solidFill>
            <a:srgbClr val="F79646"/>
          </a:solidFill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Cluster 1:  Assessing environmental sustainability and adaptability of production technologies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8636" y="2375758"/>
            <a:ext cx="2052150" cy="342900"/>
          </a:xfrm>
          <a:prstGeom prst="rect">
            <a:avLst/>
          </a:prstGeom>
          <a:solidFill>
            <a:srgbClr val="F79646"/>
          </a:solidFill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Cluster 2: </a:t>
            </a:r>
            <a:r>
              <a:rPr lang="en-GB" sz="750" dirty="0">
                <a:solidFill>
                  <a:schemeClr val="tx1"/>
                </a:solidFill>
              </a:rPr>
              <a:t>Optimize natural resource use and enhance the provision of ecosystem services</a:t>
            </a:r>
            <a:endParaRPr lang="en-US" sz="750" dirty="0">
              <a:solidFill>
                <a:schemeClr val="tx1"/>
              </a:solidFill>
            </a:endParaRPr>
          </a:p>
        </p:txBody>
      </p:sp>
      <p:sp>
        <p:nvSpPr>
          <p:cNvPr id="21" name="TextBox 27"/>
          <p:cNvSpPr txBox="1"/>
          <p:nvPr/>
        </p:nvSpPr>
        <p:spPr>
          <a:xfrm>
            <a:off x="7541767" y="1189514"/>
            <a:ext cx="1446219" cy="577454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Land, water and forest degradation (including deforestation) minimized and reversed</a:t>
            </a:r>
          </a:p>
        </p:txBody>
      </p:sp>
      <p:sp>
        <p:nvSpPr>
          <p:cNvPr id="22" name="TextBox 3"/>
          <p:cNvSpPr txBox="1"/>
          <p:nvPr/>
        </p:nvSpPr>
        <p:spPr>
          <a:xfrm>
            <a:off x="7561152" y="3708994"/>
            <a:ext cx="1445672" cy="606785"/>
          </a:xfrm>
          <a:prstGeom prst="roundRect">
            <a:avLst/>
          </a:prstGeom>
          <a:solidFill>
            <a:srgbClr val="BC8FDD"/>
          </a:solidFill>
          <a:ln w="9525" cmpd="sng">
            <a:solidFill>
              <a:srgbClr val="7131A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Technologies that reduce women’s labour and energy expenditure developed and disseminated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4825551" y="1943011"/>
            <a:ext cx="1908649" cy="453161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Targeted solutions are used by research and development partners to sustainably increase productivity of cattle, small ruminants and pigs in the face of on-going environmental changes.</a:t>
            </a:r>
          </a:p>
        </p:txBody>
      </p:sp>
      <p:cxnSp>
        <p:nvCxnSpPr>
          <p:cNvPr id="90" name="Straight Arrow Connector 89"/>
          <p:cNvCxnSpPr>
            <a:stCxn id="74" idx="3"/>
            <a:endCxn id="9" idx="1"/>
          </p:cNvCxnSpPr>
          <p:nvPr/>
        </p:nvCxnSpPr>
        <p:spPr>
          <a:xfrm flipV="1">
            <a:off x="2111660" y="1153127"/>
            <a:ext cx="804808" cy="603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8761" y="3566199"/>
            <a:ext cx="2052025" cy="342900"/>
          </a:xfrm>
          <a:prstGeom prst="rect">
            <a:avLst/>
          </a:prstGeom>
          <a:solidFill>
            <a:srgbClr val="F79646"/>
          </a:solidFill>
          <a:ln w="12700"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750" dirty="0">
                <a:solidFill>
                  <a:schemeClr val="tx1"/>
                </a:solidFill>
              </a:rPr>
              <a:t>Cluster 3:  Develop and support improved institutions and other governance mechanisms for environmental solutions</a:t>
            </a:r>
            <a:endParaRPr lang="en-US" sz="750" dirty="0">
              <a:solidFill>
                <a:schemeClr val="tx1"/>
              </a:solidFill>
            </a:endParaRPr>
          </a:p>
        </p:txBody>
      </p:sp>
      <p:sp>
        <p:nvSpPr>
          <p:cNvPr id="101" name="Rounded Rectangle 100"/>
          <p:cNvSpPr/>
          <p:nvPr/>
        </p:nvSpPr>
        <p:spPr>
          <a:xfrm>
            <a:off x="2688866" y="1922785"/>
            <a:ext cx="1747818" cy="476873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Quantification of environmental impacts guides the development and selection of productivity-enhancing options by research and development partners</a:t>
            </a:r>
          </a:p>
        </p:txBody>
      </p:sp>
      <p:sp>
        <p:nvSpPr>
          <p:cNvPr id="234" name="TextBox 27"/>
          <p:cNvSpPr txBox="1"/>
          <p:nvPr/>
        </p:nvSpPr>
        <p:spPr>
          <a:xfrm>
            <a:off x="7561151" y="2479719"/>
            <a:ext cx="1435713" cy="526288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More productive and equitable management of natural resources</a:t>
            </a:r>
          </a:p>
        </p:txBody>
      </p:sp>
      <p:sp>
        <p:nvSpPr>
          <p:cNvPr id="275" name="Rounded Rectangle 274"/>
          <p:cNvSpPr/>
          <p:nvPr/>
        </p:nvSpPr>
        <p:spPr>
          <a:xfrm>
            <a:off x="5210070" y="2652106"/>
            <a:ext cx="1674871" cy="460988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Government agencies and development partners at local and national levels are promoting environmental management options</a:t>
            </a:r>
          </a:p>
        </p:txBody>
      </p:sp>
      <p:sp>
        <p:nvSpPr>
          <p:cNvPr id="278" name="Rounded Rectangle 277"/>
          <p:cNvSpPr/>
          <p:nvPr/>
        </p:nvSpPr>
        <p:spPr>
          <a:xfrm>
            <a:off x="5033104" y="4008150"/>
            <a:ext cx="1678019" cy="458102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National government agencies design and implement key policies to improve the management of the environment and  livestock systems</a:t>
            </a:r>
          </a:p>
        </p:txBody>
      </p:sp>
      <p:sp>
        <p:nvSpPr>
          <p:cNvPr id="119" name="TextBox 27"/>
          <p:cNvSpPr txBox="1"/>
          <p:nvPr/>
        </p:nvSpPr>
        <p:spPr>
          <a:xfrm>
            <a:off x="7551426" y="1782666"/>
            <a:ext cx="1446220" cy="655287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Increased resilience of agro-ecosystems and communities, especially those including smallholders</a:t>
            </a:r>
          </a:p>
        </p:txBody>
      </p:sp>
      <p:sp>
        <p:nvSpPr>
          <p:cNvPr id="328" name="TextBox 3"/>
          <p:cNvSpPr txBox="1"/>
          <p:nvPr/>
        </p:nvSpPr>
        <p:spPr>
          <a:xfrm>
            <a:off x="7557434" y="4342991"/>
            <a:ext cx="1449764" cy="572984"/>
          </a:xfrm>
          <a:prstGeom prst="roundRect">
            <a:avLst/>
          </a:prstGeom>
          <a:solidFill>
            <a:srgbClr val="BC8FDD"/>
          </a:solidFill>
          <a:ln w="9525" cmpd="sng">
            <a:solidFill>
              <a:srgbClr val="7131A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Improved capacity of women and youth to participate in decision-making</a:t>
            </a:r>
          </a:p>
        </p:txBody>
      </p:sp>
      <p:sp>
        <p:nvSpPr>
          <p:cNvPr id="329" name="TextBox 3"/>
          <p:cNvSpPr txBox="1"/>
          <p:nvPr/>
        </p:nvSpPr>
        <p:spPr>
          <a:xfrm>
            <a:off x="7541766" y="4956960"/>
            <a:ext cx="1465058" cy="656029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Agricultural systems diversified and intensified in ways that protect soils and water</a:t>
            </a:r>
          </a:p>
        </p:txBody>
      </p:sp>
      <p:sp>
        <p:nvSpPr>
          <p:cNvPr id="109" name="Rounded Rectangle 108"/>
          <p:cNvSpPr/>
          <p:nvPr/>
        </p:nvSpPr>
        <p:spPr>
          <a:xfrm>
            <a:off x="5178851" y="1160987"/>
            <a:ext cx="1887210" cy="692034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Environmental concerns </a:t>
            </a:r>
            <a:r>
              <a:rPr lang="en-US" sz="750">
                <a:solidFill>
                  <a:schemeClr val="tx1"/>
                </a:solidFill>
              </a:rPr>
              <a:t>are considered in decision-making </a:t>
            </a:r>
            <a:r>
              <a:rPr lang="en-US" sz="750" dirty="0">
                <a:solidFill>
                  <a:schemeClr val="tx1"/>
                </a:solidFill>
              </a:rPr>
              <a:t>by national &amp; international development partners, government agencies and extension systems, including technology developers seeking to improve cattle, small ruminant and pig production</a:t>
            </a:r>
          </a:p>
        </p:txBody>
      </p:sp>
      <p:cxnSp>
        <p:nvCxnSpPr>
          <p:cNvPr id="123" name="Straight Arrow Connector 122"/>
          <p:cNvCxnSpPr/>
          <p:nvPr/>
        </p:nvCxnSpPr>
        <p:spPr>
          <a:xfrm>
            <a:off x="2117364" y="1730426"/>
            <a:ext cx="577206" cy="4045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stCxn id="74" idx="3"/>
            <a:endCxn id="36" idx="1"/>
          </p:cNvCxnSpPr>
          <p:nvPr/>
        </p:nvCxnSpPr>
        <p:spPr>
          <a:xfrm>
            <a:off x="2111659" y="1756640"/>
            <a:ext cx="2713892" cy="4129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ounded Rectangle 138"/>
          <p:cNvSpPr/>
          <p:nvPr/>
        </p:nvSpPr>
        <p:spPr>
          <a:xfrm>
            <a:off x="2638183" y="3116265"/>
            <a:ext cx="1783652" cy="635369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Role of women and young people in fostering environmental management promoted and strengthened across communities and with development partners.</a:t>
            </a:r>
          </a:p>
        </p:txBody>
      </p:sp>
      <p:sp>
        <p:nvSpPr>
          <p:cNvPr id="140" name="Rounded Rectangle 139"/>
          <p:cNvSpPr/>
          <p:nvPr/>
        </p:nvSpPr>
        <p:spPr>
          <a:xfrm>
            <a:off x="5210069" y="3223371"/>
            <a:ext cx="1660496" cy="576247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Gender responsive environmental management options that are well adapted to Global Environmental Change (GEC) are adopted by households (women &amp; youth)</a:t>
            </a:r>
          </a:p>
        </p:txBody>
      </p:sp>
      <p:sp>
        <p:nvSpPr>
          <p:cNvPr id="146" name="Rounded Rectangle 145"/>
          <p:cNvSpPr/>
          <p:nvPr/>
        </p:nvSpPr>
        <p:spPr>
          <a:xfrm>
            <a:off x="3905884" y="4929024"/>
            <a:ext cx="2098820" cy="433829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Evidence generated by the flagship influences key global livestock agendas (IPCC, Global agenda for Sustainable Livestock)</a:t>
            </a:r>
          </a:p>
        </p:txBody>
      </p:sp>
      <p:sp>
        <p:nvSpPr>
          <p:cNvPr id="148" name="TextBox 3"/>
          <p:cNvSpPr txBox="1"/>
          <p:nvPr/>
        </p:nvSpPr>
        <p:spPr>
          <a:xfrm>
            <a:off x="7561152" y="3029252"/>
            <a:ext cx="1445672" cy="635336"/>
          </a:xfrm>
          <a:prstGeom prst="roundRect">
            <a:avLst/>
          </a:prstGeom>
          <a:solidFill>
            <a:srgbClr val="FFFF47"/>
          </a:solidFill>
          <a:ln w="9525" cmpd="sng">
            <a:solidFill>
              <a:srgbClr val="E7E2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 anchorCtr="1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Reduced net greenhouse gas emissions from agriculture, forests and other forms of land use</a:t>
            </a:r>
          </a:p>
        </p:txBody>
      </p:sp>
      <p:cxnSp>
        <p:nvCxnSpPr>
          <p:cNvPr id="149" name="Straight Arrow Connector 148"/>
          <p:cNvCxnSpPr>
            <a:endCxn id="10" idx="1"/>
          </p:cNvCxnSpPr>
          <p:nvPr/>
        </p:nvCxnSpPr>
        <p:spPr>
          <a:xfrm flipV="1">
            <a:off x="2130253" y="2832179"/>
            <a:ext cx="513710" cy="309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>
            <a:endCxn id="139" idx="1"/>
          </p:cNvCxnSpPr>
          <p:nvPr/>
        </p:nvCxnSpPr>
        <p:spPr>
          <a:xfrm>
            <a:off x="2102734" y="3170243"/>
            <a:ext cx="535450" cy="263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>
            <a:stCxn id="78" idx="3"/>
            <a:endCxn id="133" idx="1"/>
          </p:cNvCxnSpPr>
          <p:nvPr/>
        </p:nvCxnSpPr>
        <p:spPr>
          <a:xfrm>
            <a:off x="2111304" y="4061062"/>
            <a:ext cx="459727" cy="26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79" idx="3"/>
            <a:endCxn id="278" idx="1"/>
          </p:cNvCxnSpPr>
          <p:nvPr/>
        </p:nvCxnSpPr>
        <p:spPr>
          <a:xfrm flipV="1">
            <a:off x="2121148" y="4237201"/>
            <a:ext cx="2911955" cy="136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>
            <a:stCxn id="2" idx="1"/>
            <a:endCxn id="146" idx="1"/>
          </p:cNvCxnSpPr>
          <p:nvPr/>
        </p:nvCxnSpPr>
        <p:spPr>
          <a:xfrm>
            <a:off x="2368821" y="4732828"/>
            <a:ext cx="1537063" cy="4131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3"/>
            <a:endCxn id="109" idx="1"/>
          </p:cNvCxnSpPr>
          <p:nvPr/>
        </p:nvCxnSpPr>
        <p:spPr>
          <a:xfrm>
            <a:off x="4897599" y="1153127"/>
            <a:ext cx="281252" cy="3538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01" idx="3"/>
            <a:endCxn id="36" idx="1"/>
          </p:cNvCxnSpPr>
          <p:nvPr/>
        </p:nvCxnSpPr>
        <p:spPr>
          <a:xfrm>
            <a:off x="4436683" y="2161222"/>
            <a:ext cx="388868" cy="8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/>
          <p:cNvSpPr txBox="1"/>
          <p:nvPr/>
        </p:nvSpPr>
        <p:spPr>
          <a:xfrm>
            <a:off x="2304936" y="2657451"/>
            <a:ext cx="4347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A1,2</a:t>
            </a:r>
          </a:p>
        </p:txBody>
      </p:sp>
      <p:cxnSp>
        <p:nvCxnSpPr>
          <p:cNvPr id="230" name="Straight Arrow Connector 229"/>
          <p:cNvCxnSpPr>
            <a:stCxn id="139" idx="3"/>
            <a:endCxn id="275" idx="1"/>
          </p:cNvCxnSpPr>
          <p:nvPr/>
        </p:nvCxnSpPr>
        <p:spPr>
          <a:xfrm flipV="1">
            <a:off x="4421836" y="2882600"/>
            <a:ext cx="788234" cy="551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Arrow Connector 232"/>
          <p:cNvCxnSpPr>
            <a:stCxn id="10" idx="3"/>
            <a:endCxn id="275" idx="1"/>
          </p:cNvCxnSpPr>
          <p:nvPr/>
        </p:nvCxnSpPr>
        <p:spPr>
          <a:xfrm>
            <a:off x="4420376" y="2832179"/>
            <a:ext cx="789694" cy="504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Arrow Connector 235"/>
          <p:cNvCxnSpPr>
            <a:stCxn id="139" idx="3"/>
            <a:endCxn id="140" idx="1"/>
          </p:cNvCxnSpPr>
          <p:nvPr/>
        </p:nvCxnSpPr>
        <p:spPr>
          <a:xfrm>
            <a:off x="4421836" y="3433950"/>
            <a:ext cx="788234" cy="775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Right Arrow 252"/>
          <p:cNvSpPr/>
          <p:nvPr/>
        </p:nvSpPr>
        <p:spPr>
          <a:xfrm>
            <a:off x="6948936" y="2613102"/>
            <a:ext cx="426014" cy="499992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ight Brace 1"/>
          <p:cNvSpPr/>
          <p:nvPr/>
        </p:nvSpPr>
        <p:spPr>
          <a:xfrm>
            <a:off x="2090428" y="896867"/>
            <a:ext cx="278393" cy="4011797"/>
          </a:xfrm>
          <a:prstGeom prst="rightBrace">
            <a:avLst>
              <a:gd name="adj1" fmla="val 8333"/>
              <a:gd name="adj2" fmla="val 9561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ounded Rectangle 2"/>
          <p:cNvSpPr/>
          <p:nvPr/>
        </p:nvSpPr>
        <p:spPr>
          <a:xfrm>
            <a:off x="59783" y="1264341"/>
            <a:ext cx="2053185" cy="272009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Gender and age differentiated assessment of risks and opportunities arising from GEC</a:t>
            </a:r>
            <a:endParaRPr lang="fr-FR" sz="750" dirty="0">
              <a:solidFill>
                <a:schemeClr val="tx1"/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58475" y="1571599"/>
            <a:ext cx="2053185" cy="370083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Framework for assessing multiple environmental footprints for specific packages of technologies and interventions. </a:t>
            </a:r>
            <a:endParaRPr lang="fr-FR" sz="750" dirty="0">
              <a:solidFill>
                <a:schemeClr val="tx1"/>
              </a:solidFill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58118" y="1995415"/>
            <a:ext cx="2053185" cy="337489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Quantification of environmental footprints of packages of technology</a:t>
            </a:r>
            <a:r>
              <a:rPr lang="fr-FR" sz="750" dirty="0">
                <a:solidFill>
                  <a:schemeClr val="tx1"/>
                </a:solidFill>
              </a:rPr>
              <a:t> interventions.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67963" y="2775945"/>
            <a:ext cx="2053185" cy="359130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Improved environmental management options identified and tested with environmental benefits quantified.</a:t>
            </a:r>
            <a:endParaRPr lang="fr-FR" sz="750" dirty="0">
              <a:solidFill>
                <a:schemeClr val="tx1"/>
              </a:solidFill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67963" y="3171330"/>
            <a:ext cx="2053185" cy="329317"/>
          </a:xfrm>
          <a:prstGeom prst="roundRect">
            <a:avLst/>
          </a:prstGeom>
          <a:noFill/>
          <a:ln w="12700"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Tools and interventions to empower women and youth as agents of change for environmental management developed. </a:t>
            </a:r>
            <a:endParaRPr lang="fr-FR" sz="750" dirty="0">
              <a:solidFill>
                <a:schemeClr val="tx1"/>
              </a:solidFill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58118" y="3942440"/>
            <a:ext cx="2053185" cy="237245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Improvements in land tenure to improve land use management for reducing land degradation. 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67963" y="4219104"/>
            <a:ext cx="2053185" cy="309553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Key enabling policies for water, GHG and biodiversity developed (synthesized policy options = Output)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49976" y="4570422"/>
            <a:ext cx="2053185" cy="237245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Develop and support implementation of viable PES schemes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58118" y="4849353"/>
            <a:ext cx="2053185" cy="237245"/>
          </a:xfrm>
          <a:prstGeom prst="roundRect">
            <a:avLst/>
          </a:prstGeom>
          <a:noFill/>
          <a:ln>
            <a:solidFill>
              <a:srgbClr val="D96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Inform the global livestock and environment agenda</a:t>
            </a:r>
          </a:p>
        </p:txBody>
      </p:sp>
      <p:sp>
        <p:nvSpPr>
          <p:cNvPr id="99" name="Rounded Rectangle 98"/>
          <p:cNvSpPr/>
          <p:nvPr/>
        </p:nvSpPr>
        <p:spPr>
          <a:xfrm>
            <a:off x="2916468" y="1468497"/>
            <a:ext cx="1981132" cy="287687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Technology developers take environmental issues into account in their research priority setting</a:t>
            </a:r>
          </a:p>
        </p:txBody>
      </p:sp>
      <p:cxnSp>
        <p:nvCxnSpPr>
          <p:cNvPr id="100" name="Straight Arrow Connector 99"/>
          <p:cNvCxnSpPr>
            <a:stCxn id="74" idx="3"/>
            <a:endCxn id="99" idx="1"/>
          </p:cNvCxnSpPr>
          <p:nvPr/>
        </p:nvCxnSpPr>
        <p:spPr>
          <a:xfrm flipV="1">
            <a:off x="2111660" y="1612340"/>
            <a:ext cx="804808" cy="144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stCxn id="99" idx="3"/>
            <a:endCxn id="109" idx="1"/>
          </p:cNvCxnSpPr>
          <p:nvPr/>
        </p:nvCxnSpPr>
        <p:spPr>
          <a:xfrm flipV="1">
            <a:off x="4897599" y="1507004"/>
            <a:ext cx="281252" cy="1053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>
            <a:stCxn id="36" idx="0"/>
            <a:endCxn id="109" idx="2"/>
          </p:cNvCxnSpPr>
          <p:nvPr/>
        </p:nvCxnSpPr>
        <p:spPr>
          <a:xfrm flipV="1">
            <a:off x="5779876" y="1853021"/>
            <a:ext cx="342580" cy="899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ounded Rectangle 132"/>
          <p:cNvSpPr/>
          <p:nvPr/>
        </p:nvSpPr>
        <p:spPr>
          <a:xfrm>
            <a:off x="2571030" y="3888355"/>
            <a:ext cx="1783652" cy="397667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National government agencies, make Improvements in land tenure arrangements for reduced land degradation</a:t>
            </a:r>
          </a:p>
        </p:txBody>
      </p:sp>
      <p:sp>
        <p:nvSpPr>
          <p:cNvPr id="134" name="Rounded Rectangle 133"/>
          <p:cNvSpPr/>
          <p:nvPr/>
        </p:nvSpPr>
        <p:spPr>
          <a:xfrm>
            <a:off x="3162256" y="4424450"/>
            <a:ext cx="1297814" cy="350607"/>
          </a:xfrm>
          <a:prstGeom prst="roundRect">
            <a:avLst/>
          </a:prstGeom>
          <a:solidFill>
            <a:srgbClr val="D9D9D9"/>
          </a:solidFill>
          <a:ln>
            <a:solidFill>
              <a:srgbClr val="9F9F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Communities and development actors pilot payments for ecosystem services</a:t>
            </a:r>
          </a:p>
        </p:txBody>
      </p:sp>
      <p:cxnSp>
        <p:nvCxnSpPr>
          <p:cNvPr id="142" name="Straight Arrow Connector 141"/>
          <p:cNvCxnSpPr>
            <a:stCxn id="133" idx="3"/>
            <a:endCxn id="278" idx="1"/>
          </p:cNvCxnSpPr>
          <p:nvPr/>
        </p:nvCxnSpPr>
        <p:spPr>
          <a:xfrm>
            <a:off x="4354681" y="4087188"/>
            <a:ext cx="678422" cy="1500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134" idx="3"/>
            <a:endCxn id="278" idx="1"/>
          </p:cNvCxnSpPr>
          <p:nvPr/>
        </p:nvCxnSpPr>
        <p:spPr>
          <a:xfrm flipV="1">
            <a:off x="4460070" y="4237201"/>
            <a:ext cx="573034" cy="3625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13"/>
          <p:cNvSpPr txBox="1"/>
          <p:nvPr/>
        </p:nvSpPr>
        <p:spPr>
          <a:xfrm>
            <a:off x="49502" y="5634974"/>
            <a:ext cx="9024828" cy="348350"/>
          </a:xfrm>
          <a:prstGeom prst="rect">
            <a:avLst/>
          </a:prstGeom>
          <a:gradFill>
            <a:gsLst>
              <a:gs pos="9000">
                <a:srgbClr val="A6A6A6"/>
              </a:gs>
              <a:gs pos="100000">
                <a:srgbClr val="A6A6A6">
                  <a:alpha val="37000"/>
                  <a:lumMod val="35000"/>
                  <a:lumOff val="65000"/>
                </a:srgbClr>
              </a:gs>
            </a:gsLst>
            <a:lin ang="0" scaled="1"/>
          </a:gra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pPr>
              <a:lnSpc>
                <a:spcPct val="115000"/>
              </a:lnSpc>
            </a:pPr>
            <a:r>
              <a:rPr lang="en-GB" sz="900" b="1" dirty="0">
                <a:solidFill>
                  <a:srgbClr val="323E4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Research outputs                                                                                  Research &amp; (near) development outcomes                                                                                                                        Sub-IDOs </a:t>
            </a:r>
          </a:p>
          <a:p>
            <a:pPr>
              <a:lnSpc>
                <a:spcPct val="115000"/>
              </a:lnSpc>
            </a:pPr>
            <a:r>
              <a:rPr lang="en-GB" sz="900" b="1" dirty="0">
                <a:solidFill>
                  <a:srgbClr val="323E4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(Sphere of control)			                     (Sphere of influence) 	                                                                                     (Sphere of influence →→interest) </a:t>
            </a:r>
            <a:endParaRPr lang="en-US" sz="825" dirty="0">
              <a:solidFill>
                <a:srgbClr val="323E4F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347292" y="1342644"/>
            <a:ext cx="214980" cy="4072631"/>
            <a:chOff x="9809192" y="501069"/>
            <a:chExt cx="286640" cy="5430174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9811484" y="501069"/>
              <a:ext cx="0" cy="5430174"/>
            </a:xfrm>
            <a:prstGeom prst="line">
              <a:avLst/>
            </a:prstGeom>
            <a:ln w="3810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9811484" y="508397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flipV="1">
              <a:off x="9814356" y="1310817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flipV="1">
              <a:off x="9833266" y="2212702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V="1">
              <a:off x="9833266" y="4223710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 flipV="1">
              <a:off x="9851628" y="4827693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 flipV="1">
              <a:off x="9809192" y="5921566"/>
              <a:ext cx="244204" cy="9677"/>
            </a:xfrm>
            <a:prstGeom prst="straightConnector1">
              <a:avLst/>
            </a:prstGeom>
            <a:ln w="38100">
              <a:solidFill>
                <a:schemeClr val="accent5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8-Point Star 91"/>
          <p:cNvSpPr/>
          <p:nvPr/>
        </p:nvSpPr>
        <p:spPr>
          <a:xfrm>
            <a:off x="3646501" y="2423625"/>
            <a:ext cx="357909" cy="256438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A2</a:t>
            </a:r>
          </a:p>
        </p:txBody>
      </p:sp>
      <p:sp>
        <p:nvSpPr>
          <p:cNvPr id="95" name="8-Point Star 94"/>
          <p:cNvSpPr/>
          <p:nvPr/>
        </p:nvSpPr>
        <p:spPr>
          <a:xfrm>
            <a:off x="2304937" y="1218423"/>
            <a:ext cx="307421" cy="249038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A1</a:t>
            </a:r>
          </a:p>
        </p:txBody>
      </p:sp>
      <p:sp>
        <p:nvSpPr>
          <p:cNvPr id="97" name="8-Point Star 96"/>
          <p:cNvSpPr/>
          <p:nvPr/>
        </p:nvSpPr>
        <p:spPr>
          <a:xfrm>
            <a:off x="2268283" y="2046485"/>
            <a:ext cx="366605" cy="322128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A1,2</a:t>
            </a:r>
          </a:p>
        </p:txBody>
      </p:sp>
      <p:sp>
        <p:nvSpPr>
          <p:cNvPr id="98" name="8-Point Star 97"/>
          <p:cNvSpPr/>
          <p:nvPr/>
        </p:nvSpPr>
        <p:spPr>
          <a:xfrm>
            <a:off x="4482856" y="2613102"/>
            <a:ext cx="495195" cy="424000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A3,4,5,7</a:t>
            </a:r>
          </a:p>
        </p:txBody>
      </p:sp>
      <p:sp>
        <p:nvSpPr>
          <p:cNvPr id="102" name="8-Point Star 101"/>
          <p:cNvSpPr/>
          <p:nvPr/>
        </p:nvSpPr>
        <p:spPr>
          <a:xfrm>
            <a:off x="2163339" y="3302008"/>
            <a:ext cx="386718" cy="288290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A1,8</a:t>
            </a:r>
          </a:p>
        </p:txBody>
      </p:sp>
      <p:sp>
        <p:nvSpPr>
          <p:cNvPr id="104" name="8-Point Star 103"/>
          <p:cNvSpPr/>
          <p:nvPr/>
        </p:nvSpPr>
        <p:spPr>
          <a:xfrm>
            <a:off x="2342883" y="4427032"/>
            <a:ext cx="510800" cy="379690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A3,4,5</a:t>
            </a:r>
          </a:p>
        </p:txBody>
      </p:sp>
      <p:sp>
        <p:nvSpPr>
          <p:cNvPr id="105" name="8-Point Star 104"/>
          <p:cNvSpPr/>
          <p:nvPr/>
        </p:nvSpPr>
        <p:spPr>
          <a:xfrm>
            <a:off x="4590654" y="3451094"/>
            <a:ext cx="345554" cy="261363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A10</a:t>
            </a:r>
          </a:p>
        </p:txBody>
      </p:sp>
      <p:sp>
        <p:nvSpPr>
          <p:cNvPr id="106" name="8-Point Star 105"/>
          <p:cNvSpPr/>
          <p:nvPr/>
        </p:nvSpPr>
        <p:spPr>
          <a:xfrm>
            <a:off x="6773509" y="2065120"/>
            <a:ext cx="595685" cy="523085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750" dirty="0">
                <a:solidFill>
                  <a:schemeClr val="tx1"/>
                </a:solidFill>
              </a:rPr>
              <a:t>A3,6,7,8,9, 10,11,12</a:t>
            </a:r>
          </a:p>
        </p:txBody>
      </p:sp>
      <p:sp>
        <p:nvSpPr>
          <p:cNvPr id="20" name="Oval 19"/>
          <p:cNvSpPr/>
          <p:nvPr/>
        </p:nvSpPr>
        <p:spPr>
          <a:xfrm>
            <a:off x="6950225" y="1267408"/>
            <a:ext cx="241275" cy="19401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30" name="Oval 129"/>
          <p:cNvSpPr/>
          <p:nvPr/>
        </p:nvSpPr>
        <p:spPr>
          <a:xfrm>
            <a:off x="6642964" y="1806380"/>
            <a:ext cx="240030" cy="192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32" name="Oval 131"/>
          <p:cNvSpPr/>
          <p:nvPr/>
        </p:nvSpPr>
        <p:spPr>
          <a:xfrm>
            <a:off x="6747806" y="2546112"/>
            <a:ext cx="240030" cy="192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38" name="Oval 137"/>
          <p:cNvSpPr/>
          <p:nvPr/>
        </p:nvSpPr>
        <p:spPr>
          <a:xfrm>
            <a:off x="6756764" y="3134387"/>
            <a:ext cx="240030" cy="192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45" name="Oval 144"/>
          <p:cNvSpPr/>
          <p:nvPr/>
        </p:nvSpPr>
        <p:spPr>
          <a:xfrm>
            <a:off x="6672614" y="3876239"/>
            <a:ext cx="240030" cy="192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47" name="Oval 146"/>
          <p:cNvSpPr/>
          <p:nvPr/>
        </p:nvSpPr>
        <p:spPr>
          <a:xfrm>
            <a:off x="5892234" y="4805397"/>
            <a:ext cx="278854" cy="21760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1,4</a:t>
            </a:r>
          </a:p>
        </p:txBody>
      </p:sp>
      <p:sp>
        <p:nvSpPr>
          <p:cNvPr id="157" name="Hexagon 156"/>
          <p:cNvSpPr/>
          <p:nvPr/>
        </p:nvSpPr>
        <p:spPr>
          <a:xfrm>
            <a:off x="2522317" y="844423"/>
            <a:ext cx="416390" cy="206762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E1,5,6</a:t>
            </a:r>
          </a:p>
        </p:txBody>
      </p:sp>
      <p:sp>
        <p:nvSpPr>
          <p:cNvPr id="161" name="Hexagon 160"/>
          <p:cNvSpPr/>
          <p:nvPr/>
        </p:nvSpPr>
        <p:spPr>
          <a:xfrm>
            <a:off x="2322278" y="3048076"/>
            <a:ext cx="335296" cy="19155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E1,3</a:t>
            </a:r>
          </a:p>
        </p:txBody>
      </p:sp>
      <p:sp>
        <p:nvSpPr>
          <p:cNvPr id="162" name="Hexagon 161"/>
          <p:cNvSpPr/>
          <p:nvPr/>
        </p:nvSpPr>
        <p:spPr>
          <a:xfrm>
            <a:off x="2336361" y="3727679"/>
            <a:ext cx="320178" cy="19155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E1,4</a:t>
            </a:r>
          </a:p>
        </p:txBody>
      </p:sp>
      <p:sp>
        <p:nvSpPr>
          <p:cNvPr id="165" name="Hexagon 164"/>
          <p:cNvSpPr/>
          <p:nvPr/>
        </p:nvSpPr>
        <p:spPr>
          <a:xfrm>
            <a:off x="2870182" y="4293963"/>
            <a:ext cx="294743" cy="19155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E2</a:t>
            </a:r>
          </a:p>
        </p:txBody>
      </p:sp>
      <p:sp>
        <p:nvSpPr>
          <p:cNvPr id="167" name="Hexagon 166"/>
          <p:cNvSpPr/>
          <p:nvPr/>
        </p:nvSpPr>
        <p:spPr>
          <a:xfrm>
            <a:off x="3546745" y="4834398"/>
            <a:ext cx="396803" cy="215566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E1,4,5</a:t>
            </a:r>
          </a:p>
        </p:txBody>
      </p:sp>
      <p:sp>
        <p:nvSpPr>
          <p:cNvPr id="169" name="Hexagon 168"/>
          <p:cNvSpPr/>
          <p:nvPr/>
        </p:nvSpPr>
        <p:spPr>
          <a:xfrm>
            <a:off x="4793216" y="3892908"/>
            <a:ext cx="294743" cy="19155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E4</a:t>
            </a:r>
          </a:p>
        </p:txBody>
      </p:sp>
      <p:sp>
        <p:nvSpPr>
          <p:cNvPr id="170" name="Hexagon 169"/>
          <p:cNvSpPr/>
          <p:nvPr/>
        </p:nvSpPr>
        <p:spPr>
          <a:xfrm>
            <a:off x="4937316" y="3144385"/>
            <a:ext cx="294743" cy="19155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E4</a:t>
            </a:r>
          </a:p>
        </p:txBody>
      </p:sp>
      <p:sp>
        <p:nvSpPr>
          <p:cNvPr id="171" name="Hexagon 170"/>
          <p:cNvSpPr/>
          <p:nvPr/>
        </p:nvSpPr>
        <p:spPr>
          <a:xfrm>
            <a:off x="4954609" y="2503458"/>
            <a:ext cx="294743" cy="19155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E4</a:t>
            </a:r>
          </a:p>
        </p:txBody>
      </p:sp>
      <p:sp>
        <p:nvSpPr>
          <p:cNvPr id="172" name="Hexagon 171"/>
          <p:cNvSpPr/>
          <p:nvPr/>
        </p:nvSpPr>
        <p:spPr>
          <a:xfrm>
            <a:off x="4584787" y="1790544"/>
            <a:ext cx="294743" cy="19155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E1</a:t>
            </a:r>
          </a:p>
        </p:txBody>
      </p:sp>
      <p:sp>
        <p:nvSpPr>
          <p:cNvPr id="173" name="Hexagon 172"/>
          <p:cNvSpPr/>
          <p:nvPr/>
        </p:nvSpPr>
        <p:spPr>
          <a:xfrm>
            <a:off x="4871258" y="1079298"/>
            <a:ext cx="330452" cy="191554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E1,4</a:t>
            </a:r>
          </a:p>
        </p:txBody>
      </p:sp>
      <p:cxnSp>
        <p:nvCxnSpPr>
          <p:cNvPr id="107" name="Straight Arrow Connector 106"/>
          <p:cNvCxnSpPr/>
          <p:nvPr/>
        </p:nvCxnSpPr>
        <p:spPr>
          <a:xfrm flipV="1">
            <a:off x="7378007" y="3232135"/>
            <a:ext cx="183153" cy="7258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itle 1"/>
          <p:cNvSpPr>
            <a:spLocks noGrp="1"/>
          </p:cNvSpPr>
          <p:nvPr>
            <p:ph type="title" idx="4294967295"/>
          </p:nvPr>
        </p:nvSpPr>
        <p:spPr>
          <a:xfrm>
            <a:off x="197755" y="154365"/>
            <a:ext cx="8313851" cy="6534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GB" sz="1050" b="1" dirty="0"/>
              <a:t>Figure 2.4a Livestock and the Environment Flagship theory of change </a:t>
            </a:r>
          </a:p>
        </p:txBody>
      </p:sp>
      <p:cxnSp>
        <p:nvCxnSpPr>
          <p:cNvPr id="111" name="Straight Arrow Connector 110"/>
          <p:cNvCxnSpPr>
            <a:stCxn id="146" idx="3"/>
          </p:cNvCxnSpPr>
          <p:nvPr/>
        </p:nvCxnSpPr>
        <p:spPr>
          <a:xfrm flipV="1">
            <a:off x="6004703" y="4576102"/>
            <a:ext cx="1032246" cy="5698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8-Point Star 93"/>
          <p:cNvSpPr/>
          <p:nvPr/>
        </p:nvSpPr>
        <p:spPr>
          <a:xfrm>
            <a:off x="4588359" y="4312325"/>
            <a:ext cx="381309" cy="272471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A7,8</a:t>
            </a:r>
          </a:p>
        </p:txBody>
      </p:sp>
      <p:sp>
        <p:nvSpPr>
          <p:cNvPr id="96" name="8-Point Star 95"/>
          <p:cNvSpPr/>
          <p:nvPr/>
        </p:nvSpPr>
        <p:spPr>
          <a:xfrm>
            <a:off x="4762575" y="1335832"/>
            <a:ext cx="366536" cy="265225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A3,7</a:t>
            </a:r>
          </a:p>
        </p:txBody>
      </p:sp>
      <p:sp>
        <p:nvSpPr>
          <p:cNvPr id="115" name="8-Point Star 114"/>
          <p:cNvSpPr/>
          <p:nvPr/>
        </p:nvSpPr>
        <p:spPr>
          <a:xfrm>
            <a:off x="6425327" y="4656858"/>
            <a:ext cx="363711" cy="292456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A13</a:t>
            </a:r>
          </a:p>
        </p:txBody>
      </p:sp>
      <p:cxnSp>
        <p:nvCxnSpPr>
          <p:cNvPr id="112" name="Straight Arrow Connector 111"/>
          <p:cNvCxnSpPr>
            <a:stCxn id="80" idx="3"/>
            <a:endCxn id="134" idx="1"/>
          </p:cNvCxnSpPr>
          <p:nvPr/>
        </p:nvCxnSpPr>
        <p:spPr>
          <a:xfrm flipV="1">
            <a:off x="2103161" y="4599754"/>
            <a:ext cx="1059095" cy="89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278" idx="2"/>
            <a:endCxn id="146" idx="0"/>
          </p:cNvCxnSpPr>
          <p:nvPr/>
        </p:nvCxnSpPr>
        <p:spPr>
          <a:xfrm flipH="1">
            <a:off x="4955293" y="4466251"/>
            <a:ext cx="916820" cy="4627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8-Point Star 113"/>
          <p:cNvSpPr/>
          <p:nvPr/>
        </p:nvSpPr>
        <p:spPr>
          <a:xfrm>
            <a:off x="2169341" y="3948105"/>
            <a:ext cx="337363" cy="250250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A14</a:t>
            </a:r>
          </a:p>
        </p:txBody>
      </p:sp>
      <p:sp>
        <p:nvSpPr>
          <p:cNvPr id="116" name="8-Point Star 115"/>
          <p:cNvSpPr/>
          <p:nvPr/>
        </p:nvSpPr>
        <p:spPr>
          <a:xfrm>
            <a:off x="4458302" y="4006509"/>
            <a:ext cx="337363" cy="250250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A15</a:t>
            </a:r>
          </a:p>
        </p:txBody>
      </p:sp>
      <p:sp>
        <p:nvSpPr>
          <p:cNvPr id="117" name="8-Point Star 116"/>
          <p:cNvSpPr/>
          <p:nvPr/>
        </p:nvSpPr>
        <p:spPr>
          <a:xfrm>
            <a:off x="2986736" y="4851442"/>
            <a:ext cx="381309" cy="272471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A16</a:t>
            </a:r>
          </a:p>
        </p:txBody>
      </p:sp>
      <p:sp>
        <p:nvSpPr>
          <p:cNvPr id="118" name="8-Point Star 117"/>
          <p:cNvSpPr/>
          <p:nvPr/>
        </p:nvSpPr>
        <p:spPr>
          <a:xfrm>
            <a:off x="2102567" y="1553621"/>
            <a:ext cx="482446" cy="344850"/>
          </a:xfrm>
          <a:prstGeom prst="star8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A17,18</a:t>
            </a:r>
          </a:p>
        </p:txBody>
      </p:sp>
      <p:sp>
        <p:nvSpPr>
          <p:cNvPr id="120" name="Hexagon 119"/>
          <p:cNvSpPr/>
          <p:nvPr/>
        </p:nvSpPr>
        <p:spPr>
          <a:xfrm>
            <a:off x="2546989" y="1338271"/>
            <a:ext cx="416390" cy="206762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E1,5,6</a:t>
            </a:r>
          </a:p>
        </p:txBody>
      </p:sp>
      <p:sp>
        <p:nvSpPr>
          <p:cNvPr id="121" name="Hexagon 120"/>
          <p:cNvSpPr/>
          <p:nvPr/>
        </p:nvSpPr>
        <p:spPr>
          <a:xfrm>
            <a:off x="2574130" y="1733876"/>
            <a:ext cx="416390" cy="206762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E1,5,6</a:t>
            </a:r>
          </a:p>
        </p:txBody>
      </p:sp>
    </p:spTree>
    <p:extLst>
      <p:ext uri="{BB962C8B-B14F-4D97-AF65-F5344CB8AC3E}">
        <p14:creationId xmlns:p14="http://schemas.microsoft.com/office/powerpoint/2010/main" val="35418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icture Placeholder 3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321642877"/>
              </p:ext>
            </p:extLst>
          </p:nvPr>
        </p:nvGraphicFramePr>
        <p:xfrm>
          <a:off x="685801" y="990600"/>
          <a:ext cx="8153399" cy="1988349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7441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956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184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Main Activity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Main Outputs &amp; Milestones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2017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2018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2019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2020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2021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2022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1450">
                <a:tc rowSpan="9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Quantify</a:t>
                      </a:r>
                      <a:r>
                        <a:rPr lang="en-US" sz="8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GEC risks/ opportunities</a:t>
                      </a:r>
                      <a:r>
                        <a:rPr lang="en-US" sz="8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endParaRPr lang="en-US" sz="8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u="sng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Key activities</a:t>
                      </a:r>
                      <a:r>
                        <a:rPr lang="en-US" sz="700" u="sng" baseline="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and outputs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1)Assess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impacts climate change on livestock systems/ technologies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Discovery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2) 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Assess tradeoffs of risks versus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interventions by age, gender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Delivery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3) Framework used to assess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sustainability of interventions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Delivery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u="sng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Milestones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A) 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Framework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for assessing footprint tested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3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 Technology developers and decision makers consider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environmental issues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3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C)Approaches for ex-ante impact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assessment widely adopted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3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). Targeted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solutions used in 10 countries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22815" y="102804"/>
            <a:ext cx="8138156" cy="762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PL 1:  Livestock Technologies </a:t>
            </a:r>
            <a:r>
              <a:rPr lang="en-US" smtClean="0"/>
              <a:t>Environmentally Sustainable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09600" y="3352800"/>
            <a:ext cx="3352800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Main output</a:t>
            </a:r>
            <a:r>
              <a:rPr lang="en-US" dirty="0" smtClean="0"/>
              <a:t>:  Quantified footprint of best bet technologies under scenarios of climate change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01636" y="4678118"/>
            <a:ext cx="2849878" cy="16004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Who is involved:</a:t>
            </a:r>
          </a:p>
          <a:p>
            <a:r>
              <a:rPr lang="en-US" sz="1600" dirty="0"/>
              <a:t>Lead scientists</a:t>
            </a:r>
            <a:r>
              <a:rPr lang="en-US" sz="1600" dirty="0" smtClean="0"/>
              <a:t>: An </a:t>
            </a:r>
            <a:r>
              <a:rPr lang="en-US" sz="1600" dirty="0" err="1" smtClean="0"/>
              <a:t>Notenbaert</a:t>
            </a:r>
            <a:r>
              <a:rPr lang="en-US" sz="1600" dirty="0" smtClean="0"/>
              <a:t>, Mark van </a:t>
            </a:r>
            <a:r>
              <a:rPr lang="en-US" sz="1600" dirty="0" err="1" smtClean="0"/>
              <a:t>Wijk</a:t>
            </a:r>
            <a:endParaRPr lang="en-US" sz="1600" dirty="0"/>
          </a:p>
          <a:p>
            <a:r>
              <a:rPr lang="en-US" sz="1600" dirty="0"/>
              <a:t>CRP partners</a:t>
            </a:r>
            <a:r>
              <a:rPr lang="en-US" sz="1600" dirty="0" smtClean="0"/>
              <a:t>: CIAT, LAFS</a:t>
            </a:r>
            <a:endParaRPr lang="en-US" sz="1600" dirty="0"/>
          </a:p>
          <a:p>
            <a:r>
              <a:rPr lang="en-US" sz="1600" dirty="0"/>
              <a:t>Collaborators</a:t>
            </a:r>
            <a:r>
              <a:rPr lang="en-US" sz="1600" dirty="0" smtClean="0"/>
              <a:t>: WUR, ICRAF, CSIRO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3352800"/>
            <a:ext cx="5029200" cy="22159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To implement it:</a:t>
            </a:r>
          </a:p>
          <a:p>
            <a:r>
              <a:rPr lang="en-US" dirty="0"/>
              <a:t>Key W3/bilateral </a:t>
            </a:r>
            <a:r>
              <a:rPr lang="en-US" dirty="0" smtClean="0"/>
              <a:t>projects</a:t>
            </a:r>
          </a:p>
          <a:p>
            <a:r>
              <a:rPr lang="en-US" dirty="0" smtClean="0"/>
              <a:t>SAIRLA:  Ethiopia, Burkina</a:t>
            </a:r>
          </a:p>
          <a:p>
            <a:r>
              <a:rPr lang="en-US" dirty="0" smtClean="0"/>
              <a:t>LIVEGAPS: global</a:t>
            </a:r>
            <a:endParaRPr lang="en-US" dirty="0"/>
          </a:p>
          <a:p>
            <a:r>
              <a:rPr lang="en-US" dirty="0" smtClean="0"/>
              <a:t>W1/2 </a:t>
            </a:r>
            <a:r>
              <a:rPr lang="en-US" dirty="0"/>
              <a:t>activities: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Activity 1, </a:t>
            </a:r>
            <a:r>
              <a:rPr lang="en-US" sz="1600" dirty="0" smtClean="0"/>
              <a:t>Tanzania, Rwanda, Uganda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Activity 2:  East/ S. Africa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Activity 3:  Burkina, Ethiopia, Nicaragua, Kenya</a:t>
            </a:r>
            <a:endParaRPr lang="en-US" sz="1600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icture Placeholder 3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796271297"/>
              </p:ext>
            </p:extLst>
          </p:nvPr>
        </p:nvGraphicFramePr>
        <p:xfrm>
          <a:off x="644856" y="1495686"/>
          <a:ext cx="7696199" cy="1485632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1321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224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16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440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Main Activity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2017 Deliverables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Status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9371">
                <a:tc rowSpan="4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Quantify GEC risks and opportunities</a:t>
                      </a:r>
                      <a:endParaRPr lang="en-US" sz="8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1) </a:t>
                      </a:r>
                      <a:r>
                        <a:rPr lang="en-US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Framework for </a:t>
                      </a:r>
                      <a:r>
                        <a:rPr lang="en-US" sz="1200" dirty="0" err="1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env</a:t>
                      </a:r>
                      <a:r>
                        <a:rPr lang="en-US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 Footprint tested two countries</a:t>
                      </a:r>
                      <a:endParaRPr lang="en-US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Completed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9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2) </a:t>
                      </a:r>
                      <a:r>
                        <a:rPr lang="en-US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Research paper on gender and other</a:t>
                      </a:r>
                      <a:r>
                        <a:rPr lang="en-US" sz="12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social differences</a:t>
                      </a:r>
                      <a:endParaRPr lang="en-US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r>
                        <a:rPr lang="en-US" sz="700" b="1" dirty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Delayed</a:t>
                      </a:r>
                      <a:endParaRPr lang="en-US" sz="700" b="1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8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3)</a:t>
                      </a:r>
                      <a:r>
                        <a:rPr lang="en-US" sz="12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Assessments environmental risks key technologies (1)</a:t>
                      </a:r>
                      <a:endParaRPr lang="en-US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Completed</a:t>
                      </a:r>
                      <a:endParaRPr lang="en-US" sz="700" kern="1200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8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433671549"/>
                  </a:ext>
                </a:extLst>
              </a:tr>
            </a:tbl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77244" y="228600"/>
            <a:ext cx="8138156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Product line 1: </a:t>
            </a:r>
            <a:r>
              <a:rPr lang="en-US" dirty="0" smtClean="0"/>
              <a:t>Livestock technologies environmentally sustainable.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44855" y="3157794"/>
            <a:ext cx="773145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What we learned</a:t>
            </a:r>
            <a:r>
              <a:rPr lang="en-US" dirty="0" smtClean="0"/>
              <a:t>:  heat stress the first cc impact; rangeland degradation.  Next promising technology is forages.  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4856" y="5717599"/>
            <a:ext cx="7731455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8" name="Picture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1017511"/>
              </p:ext>
            </p:extLst>
          </p:nvPr>
        </p:nvGraphicFramePr>
        <p:xfrm>
          <a:off x="609599" y="3999131"/>
          <a:ext cx="7696199" cy="1502469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1321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224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16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440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Main Activity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2018 Deliverables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Budget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9371">
                <a:tc rowSpan="4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Quantify GEC risks and opportunities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1) </a:t>
                      </a: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Recommend</a:t>
                      </a:r>
                      <a:r>
                        <a:rPr lang="en-US" sz="14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forage intensification options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150K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9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2) </a:t>
                      </a: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More tradeoff analysis including gender (w/ LAFS)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200K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8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</a:t>
                      </a: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 Second technology case study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100K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8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433671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8362819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icture Placeholder 3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1051207092"/>
              </p:ext>
            </p:extLst>
          </p:nvPr>
        </p:nvGraphicFramePr>
        <p:xfrm>
          <a:off x="685801" y="990600"/>
          <a:ext cx="8153399" cy="1988349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7441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956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184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Main Activity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Main Outputs &amp; Milestones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2017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2018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2019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2020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2021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2022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1450">
                <a:tc rowSpan="9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Testing management options across contexts; measuring</a:t>
                      </a:r>
                      <a:r>
                        <a:rPr lang="en-US" sz="8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impact</a:t>
                      </a:r>
                      <a:endParaRPr lang="en-US" sz="8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u="sng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Key activities</a:t>
                      </a:r>
                      <a:r>
                        <a:rPr lang="en-US" sz="700" u="sng" baseline="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and outputs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1)Assess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 and pilot rangeland restoration practices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Discovery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Delivery</a:t>
                      </a: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2) 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GHG baselines and testing of interventions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Discovery</a:t>
                      </a: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Delivery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3) ??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Water and/ or biodiversity footprints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Discovery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Delivery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u="sng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Milestones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A) 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Emissions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from three livestock systems assessed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3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 Selection of rangeland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and LED strategies implemented in 3 countries, 6 countries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3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C) Interventions for water or biodiversity piloted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3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 Emissions from additional livestock systems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assessed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22815" y="102804"/>
            <a:ext cx="8138156" cy="762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dirty="0" smtClean="0"/>
              <a:t>PL 2:  </a:t>
            </a:r>
            <a:r>
              <a:rPr lang="en-US" dirty="0">
                <a:solidFill>
                  <a:prstClr val="black"/>
                </a:solidFill>
              </a:rPr>
              <a:t>Improved environmental management options tested and </a:t>
            </a:r>
            <a:r>
              <a:rPr lang="en-US" dirty="0" smtClean="0">
                <a:solidFill>
                  <a:prstClr val="black"/>
                </a:solidFill>
              </a:rPr>
              <a:t>evaluated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3352800"/>
            <a:ext cx="33528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Main output</a:t>
            </a:r>
            <a:r>
              <a:rPr lang="en-US" dirty="0" smtClean="0"/>
              <a:t>:  Tested interventions taken to scale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01636" y="4678118"/>
            <a:ext cx="2849878" cy="184665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Who is involved:</a:t>
            </a:r>
          </a:p>
          <a:p>
            <a:r>
              <a:rPr lang="en-US" sz="1600" dirty="0"/>
              <a:t>Lead scientists</a:t>
            </a:r>
            <a:r>
              <a:rPr lang="en-US" sz="1600" dirty="0" smtClean="0"/>
              <a:t>: Lutz </a:t>
            </a:r>
            <a:r>
              <a:rPr lang="en-US" sz="1600" dirty="0" err="1" smtClean="0"/>
              <a:t>Merbold</a:t>
            </a:r>
            <a:r>
              <a:rPr lang="en-US" sz="1600" dirty="0" smtClean="0"/>
              <a:t>, Jason </a:t>
            </a:r>
            <a:r>
              <a:rPr lang="en-US" sz="1600" dirty="0" err="1" smtClean="0"/>
              <a:t>Sircely</a:t>
            </a:r>
            <a:r>
              <a:rPr lang="en-US" sz="1600" dirty="0" smtClean="0"/>
              <a:t>, </a:t>
            </a:r>
            <a:r>
              <a:rPr lang="en-US" sz="1600" dirty="0" err="1" smtClean="0"/>
              <a:t>Mounir</a:t>
            </a:r>
            <a:r>
              <a:rPr lang="en-US" sz="1600" dirty="0" smtClean="0"/>
              <a:t> </a:t>
            </a:r>
            <a:r>
              <a:rPr lang="en-US" sz="1600" dirty="0" err="1" smtClean="0"/>
              <a:t>Louhachi</a:t>
            </a:r>
            <a:r>
              <a:rPr lang="en-US" sz="1600" dirty="0" smtClean="0"/>
              <a:t>, Rolf Sommers</a:t>
            </a:r>
          </a:p>
          <a:p>
            <a:r>
              <a:rPr lang="en-US" sz="1600" dirty="0" smtClean="0"/>
              <a:t> CRP </a:t>
            </a:r>
            <a:r>
              <a:rPr lang="en-US" sz="1600" dirty="0"/>
              <a:t>partners</a:t>
            </a:r>
            <a:r>
              <a:rPr lang="en-US" sz="1600" dirty="0" smtClean="0"/>
              <a:t>: CIAT, ICARDA</a:t>
            </a:r>
            <a:endParaRPr lang="en-US" sz="1600" dirty="0"/>
          </a:p>
          <a:p>
            <a:r>
              <a:rPr lang="en-US" sz="1600" dirty="0"/>
              <a:t>Collaborators</a:t>
            </a:r>
            <a:r>
              <a:rPr lang="en-US" sz="1600" dirty="0" smtClean="0"/>
              <a:t>: CCAFS, KIT, CIFOR, WLE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962400" y="3507447"/>
            <a:ext cx="5029200" cy="24929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To implement it:</a:t>
            </a:r>
          </a:p>
          <a:p>
            <a:r>
              <a:rPr lang="en-US" dirty="0"/>
              <a:t>Key W3/bilateral </a:t>
            </a:r>
            <a:r>
              <a:rPr lang="en-US" dirty="0" smtClean="0"/>
              <a:t>projects</a:t>
            </a:r>
          </a:p>
          <a:p>
            <a:r>
              <a:rPr lang="en-US" dirty="0" smtClean="0"/>
              <a:t>EC/IFAD Drylands Restoration</a:t>
            </a:r>
          </a:p>
          <a:p>
            <a:r>
              <a:rPr lang="en-US" dirty="0" smtClean="0"/>
              <a:t>GIZ / BMZ funds</a:t>
            </a:r>
          </a:p>
          <a:p>
            <a:r>
              <a:rPr lang="en-US" dirty="0" smtClean="0"/>
              <a:t>USAID</a:t>
            </a:r>
          </a:p>
          <a:p>
            <a:r>
              <a:rPr lang="en-US" dirty="0" smtClean="0"/>
              <a:t>W1/2 </a:t>
            </a:r>
            <a:r>
              <a:rPr lang="en-US" dirty="0"/>
              <a:t>activities: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Activity 1, </a:t>
            </a:r>
            <a:r>
              <a:rPr lang="en-US" sz="1600" dirty="0" smtClean="0"/>
              <a:t>Kenya/ Ethiopia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Activity 2:  Kenya, Tanzania, Ethiopia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Activity 3:  ??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84435272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icture Placeholder 3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163964924"/>
              </p:ext>
            </p:extLst>
          </p:nvPr>
        </p:nvGraphicFramePr>
        <p:xfrm>
          <a:off x="644856" y="1495686"/>
          <a:ext cx="7696199" cy="1485632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1321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224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16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440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Main Activity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2017 Deliverables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Status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9371">
                <a:tc rowSpan="4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Quantify environmental</a:t>
                      </a:r>
                      <a:r>
                        <a:rPr lang="en-US" sz="8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impact</a:t>
                      </a:r>
                      <a:endParaRPr lang="en-US" sz="8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1) </a:t>
                      </a:r>
                      <a:r>
                        <a:rPr lang="en-US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Emissions measured</a:t>
                      </a:r>
                      <a:r>
                        <a:rPr lang="en-US" sz="12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for 3 systems</a:t>
                      </a:r>
                      <a:endParaRPr lang="en-US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Completed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9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lang="en-US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</a:t>
                      </a:r>
                      <a:r>
                        <a:rPr lang="en-US" sz="12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Research reports rangeland restoration</a:t>
                      </a:r>
                      <a:endParaRPr lang="en-US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r>
                        <a:rPr lang="en-US" sz="700" b="1" dirty="0" smtClean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Completed</a:t>
                      </a:r>
                      <a:endParaRPr lang="en-US" sz="700" b="1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8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3) Interventions</a:t>
                      </a:r>
                      <a:r>
                        <a:rPr lang="en-US" sz="12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for drought resilience</a:t>
                      </a:r>
                      <a:endParaRPr lang="en-US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Ongoing</a:t>
                      </a:r>
                      <a:endParaRPr lang="en-US" sz="700" kern="1200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8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433671549"/>
                  </a:ext>
                </a:extLst>
              </a:tr>
            </a:tbl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77244" y="228600"/>
            <a:ext cx="8138156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Product line 1: </a:t>
            </a:r>
            <a:r>
              <a:rPr lang="en-US" dirty="0" smtClean="0"/>
              <a:t>Improved environmental management options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44855" y="3157794"/>
            <a:ext cx="750854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What we learned</a:t>
            </a:r>
            <a:r>
              <a:rPr lang="en-US" dirty="0" smtClean="0"/>
              <a:t>:  Emissions are different in LMIC countries; rangeland restoration can be successful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4856" y="5717599"/>
            <a:ext cx="773145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Next challenge is measuring impact and lessons to go to scale.</a:t>
            </a:r>
            <a:endParaRPr lang="en-US" dirty="0"/>
          </a:p>
        </p:txBody>
      </p:sp>
      <p:graphicFrame>
        <p:nvGraphicFramePr>
          <p:cNvPr id="8" name="Picture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5081007"/>
              </p:ext>
            </p:extLst>
          </p:nvPr>
        </p:nvGraphicFramePr>
        <p:xfrm>
          <a:off x="609599" y="3999131"/>
          <a:ext cx="7696199" cy="1439839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1321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224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16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440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Main Activity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2018 Deliverables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Budget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9371">
                <a:tc rowSpan="4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Quantify GEC risks and opportunities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1) </a:t>
                      </a:r>
                      <a:r>
                        <a:rPr lang="en-US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Test sustainable</a:t>
                      </a:r>
                      <a:r>
                        <a:rPr lang="en-US" sz="12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rangeland management in 4 countries</a:t>
                      </a:r>
                      <a:endParaRPr lang="en-US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500</a:t>
                      </a:r>
                      <a:r>
                        <a:rPr lang="en-US" sz="10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0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</a:t>
                      </a:r>
                      <a:endParaRPr lang="en-US" sz="10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9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2) </a:t>
                      </a:r>
                      <a:r>
                        <a:rPr lang="en-US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Publish</a:t>
                      </a:r>
                      <a:r>
                        <a:rPr lang="en-US" sz="12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GHG emissions factors for Kenya (w/ CCAFS)</a:t>
                      </a:r>
                      <a:endParaRPr lang="en-US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300 K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8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</a:t>
                      </a:r>
                      <a:r>
                        <a:rPr lang="en-US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</a:t>
                      </a:r>
                      <a:r>
                        <a:rPr lang="en-US" sz="12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Water footprint analysis</a:t>
                      </a:r>
                      <a:endParaRPr lang="en-US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80K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8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4) Interventions for drought resilience</a:t>
                      </a:r>
                      <a:endParaRPr lang="en-US" sz="1200" dirty="0"/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400K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433671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9188965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icture Placeholder 3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1729539249"/>
              </p:ext>
            </p:extLst>
          </p:nvPr>
        </p:nvGraphicFramePr>
        <p:xfrm>
          <a:off x="685801" y="990600"/>
          <a:ext cx="8153399" cy="1988349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7441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956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184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Main Activity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Main Outputs &amp; Milestones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2017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2018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2019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2020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2021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2022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1450">
                <a:tc rowSpan="9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Develop and pilot tools</a:t>
                      </a:r>
                      <a:endParaRPr lang="en-US" sz="8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u="sng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Key activities</a:t>
                      </a:r>
                      <a:r>
                        <a:rPr lang="en-US" sz="700" u="sng" baseline="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and outputs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1) Identify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key issues constraining women/ youth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Discovery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2) 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Identify and test tools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Discovery</a:t>
                      </a: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ED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Delivery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3) Increase household adoption of environmental management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Discovery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Delivery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u="sng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Milestones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A) 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Gender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strategy for the flagship with key questions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3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 Piloting of tools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3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C) Increased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adoption in 2 countries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3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22815" y="102804"/>
            <a:ext cx="8138156" cy="762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dirty="0" smtClean="0"/>
              <a:t>PL </a:t>
            </a:r>
            <a:r>
              <a:rPr lang="en-US" dirty="0"/>
              <a:t>3</a:t>
            </a:r>
            <a:r>
              <a:rPr lang="en-US" dirty="0" smtClean="0"/>
              <a:t>: Tools to empower / engage women and youth in environmental </a:t>
            </a:r>
            <a:r>
              <a:rPr lang="en-US" dirty="0" err="1" smtClean="0"/>
              <a:t>mangement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3276600"/>
            <a:ext cx="335280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Main output</a:t>
            </a:r>
            <a:r>
              <a:rPr lang="en-US" dirty="0" smtClean="0"/>
              <a:t>:  Women and youth participate in environmental management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01636" y="4678118"/>
            <a:ext cx="2849878" cy="135421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Who is involved:</a:t>
            </a:r>
          </a:p>
          <a:p>
            <a:r>
              <a:rPr lang="en-US" sz="1600" dirty="0"/>
              <a:t>Lead scientists</a:t>
            </a:r>
            <a:r>
              <a:rPr lang="en-US" sz="1600" dirty="0" smtClean="0"/>
              <a:t>: </a:t>
            </a:r>
            <a:r>
              <a:rPr lang="en-US" sz="1600" dirty="0" err="1" smtClean="0"/>
              <a:t>Nicoline</a:t>
            </a:r>
            <a:r>
              <a:rPr lang="en-US" sz="1600" dirty="0" smtClean="0"/>
              <a:t>, Katie </a:t>
            </a:r>
            <a:r>
              <a:rPr lang="en-US" sz="1600" dirty="0" err="1" smtClean="0"/>
              <a:t>Tavenner</a:t>
            </a:r>
            <a:endParaRPr lang="en-US" sz="1600" dirty="0" smtClean="0"/>
          </a:p>
          <a:p>
            <a:r>
              <a:rPr lang="en-US" sz="1600" dirty="0" smtClean="0"/>
              <a:t> CRP </a:t>
            </a:r>
            <a:r>
              <a:rPr lang="en-US" sz="1600" dirty="0"/>
              <a:t>partners</a:t>
            </a:r>
            <a:r>
              <a:rPr lang="en-US" sz="1600" dirty="0" smtClean="0"/>
              <a:t>: CIAT</a:t>
            </a:r>
            <a:endParaRPr lang="en-US" sz="1600" dirty="0"/>
          </a:p>
          <a:p>
            <a:r>
              <a:rPr lang="en-US" sz="1600" dirty="0"/>
              <a:t>Collaborators</a:t>
            </a:r>
            <a:r>
              <a:rPr lang="en-US" sz="1600" dirty="0" smtClean="0"/>
              <a:t>: CCAFS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962400" y="3507447"/>
            <a:ext cx="5029200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To implement it:</a:t>
            </a:r>
          </a:p>
          <a:p>
            <a:r>
              <a:rPr lang="en-US" dirty="0"/>
              <a:t>Key W3/bilateral </a:t>
            </a:r>
            <a:r>
              <a:rPr lang="en-US" dirty="0" smtClean="0"/>
              <a:t>projects:  support from CCAFS</a:t>
            </a:r>
          </a:p>
          <a:p>
            <a:endParaRPr lang="en-US" dirty="0" smtClean="0"/>
          </a:p>
          <a:p>
            <a:r>
              <a:rPr lang="en-US" dirty="0" smtClean="0"/>
              <a:t>W1/2 </a:t>
            </a:r>
            <a:r>
              <a:rPr lang="en-US" dirty="0"/>
              <a:t>activities: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Activity 1, </a:t>
            </a:r>
            <a:r>
              <a:rPr lang="en-US" sz="1600" dirty="0" smtClean="0"/>
              <a:t>global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Activity 2:  Kenya, Tanzania, Ethiopia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Activity 3:  all countries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14300229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icture Placeholder 3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123931207"/>
              </p:ext>
            </p:extLst>
          </p:nvPr>
        </p:nvGraphicFramePr>
        <p:xfrm>
          <a:off x="644856" y="1495686"/>
          <a:ext cx="7696199" cy="1485632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1321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224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16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440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Main Activity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2017 Deliverables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Status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9371">
                <a:tc rowSpan="4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Tools</a:t>
                      </a:r>
                      <a:r>
                        <a:rPr lang="en-US" sz="8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to engage women and youth</a:t>
                      </a:r>
                      <a:endParaRPr lang="en-US" sz="8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1) </a:t>
                      </a:r>
                      <a:r>
                        <a:rPr lang="en-US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Gender</a:t>
                      </a:r>
                      <a:r>
                        <a:rPr lang="en-US" sz="12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strategy</a:t>
                      </a:r>
                      <a:endParaRPr lang="en-US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Completed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9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lang="en-US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</a:t>
                      </a:r>
                      <a:endParaRPr lang="en-US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r>
                        <a:rPr lang="en-US" sz="700" b="1" dirty="0" smtClean="0">
                          <a:solidFill>
                            <a:schemeClr val="bg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Completed</a:t>
                      </a:r>
                      <a:endParaRPr lang="en-US" sz="700" b="1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8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700" kern="1200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8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433671549"/>
                  </a:ext>
                </a:extLst>
              </a:tr>
            </a:tbl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77244" y="228600"/>
            <a:ext cx="8138156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Product line 1: </a:t>
            </a:r>
            <a:r>
              <a:rPr lang="en-US" dirty="0" smtClean="0"/>
              <a:t>Improved environmental management options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44855" y="3157794"/>
            <a:ext cx="750854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What we learned</a:t>
            </a:r>
            <a:r>
              <a:rPr lang="en-US" dirty="0" smtClean="0"/>
              <a:t>:  Very little literature on gender, livestock and environment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4856" y="5717599"/>
            <a:ext cx="773145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Slow progress to expand beyond CCAFS agenda to other issues</a:t>
            </a:r>
            <a:endParaRPr lang="en-US" dirty="0"/>
          </a:p>
        </p:txBody>
      </p:sp>
      <p:graphicFrame>
        <p:nvGraphicFramePr>
          <p:cNvPr id="8" name="Picture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7361362"/>
              </p:ext>
            </p:extLst>
          </p:nvPr>
        </p:nvGraphicFramePr>
        <p:xfrm>
          <a:off x="609599" y="3999131"/>
          <a:ext cx="7696199" cy="1502469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1321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224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16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440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Main Activity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2018 Deliverables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Budget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9371">
                <a:tc rowSpan="4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Tools to engage women and youth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). Identify tools to</a:t>
                      </a:r>
                      <a:r>
                        <a:rPr lang="en-US" sz="14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engage women/ youth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lang="en-US" sz="14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9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8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</a:t>
                      </a: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8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433671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9624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icture Placeholder 3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25448575"/>
              </p:ext>
            </p:extLst>
          </p:nvPr>
        </p:nvGraphicFramePr>
        <p:xfrm>
          <a:off x="685801" y="990600"/>
          <a:ext cx="8153399" cy="1988349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7441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956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1892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184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Main Activity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Main Outputs &amp; Milestones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2017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2018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2019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2020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2021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2022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1450">
                <a:tc rowSpan="9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Innovations</a:t>
                      </a:r>
                      <a:r>
                        <a:rPr lang="en-US" sz="8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for rangeland management, drought resilience; PES. </a:t>
                      </a:r>
                      <a:endParaRPr lang="en-US" sz="8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u="sng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Key activities</a:t>
                      </a:r>
                      <a:r>
                        <a:rPr lang="en-US" sz="700" u="sng" baseline="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and outputs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endParaRPr lang="en-US" sz="11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1) Land and resource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tenure arrangements and models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Discovery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Pilot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Delivery</a:t>
                      </a: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2) 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Policy advice drought risk, resilience, environmental footprint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Pilot</a:t>
                      </a: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Delivery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3) Viable PES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schemes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Discovery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E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Discovery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E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Discovery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E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Pilot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Delivery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u="sng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Milestones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). Synthesis of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policies to reduce GHG emissions; drought resilience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3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 Land tenure arrangements improved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3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</a:t>
                      </a:r>
                      <a:r>
                        <a:rPr lang="en-US" sz="7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  Pilot PES schemes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36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</a:t>
                      </a: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). Global agendas influence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x</a:t>
                      </a:r>
                      <a:endParaRPr lang="en-US" sz="7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22815" y="102804"/>
            <a:ext cx="8138156" cy="762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dirty="0" smtClean="0"/>
              <a:t>PL 3:  </a:t>
            </a:r>
            <a:r>
              <a:rPr lang="en-US" dirty="0" smtClean="0">
                <a:solidFill>
                  <a:prstClr val="black"/>
                </a:solidFill>
              </a:rPr>
              <a:t>Support improved institutions for environmental management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3352800"/>
            <a:ext cx="335280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Main output</a:t>
            </a:r>
            <a:r>
              <a:rPr lang="en-US" dirty="0" smtClean="0"/>
              <a:t>:  Environmental management enabled with specific innovations and policies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01636" y="4678118"/>
            <a:ext cx="2849878" cy="184665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Who is involved:</a:t>
            </a:r>
          </a:p>
          <a:p>
            <a:r>
              <a:rPr lang="en-US" sz="1600" dirty="0"/>
              <a:t>Lead scientists</a:t>
            </a:r>
            <a:r>
              <a:rPr lang="en-US" sz="1600" dirty="0" smtClean="0"/>
              <a:t>: Lance Robinson, Fiona </a:t>
            </a:r>
            <a:r>
              <a:rPr lang="en-US" sz="1600" dirty="0" err="1" smtClean="0"/>
              <a:t>Flintan</a:t>
            </a:r>
            <a:r>
              <a:rPr lang="en-US" sz="1600" dirty="0" smtClean="0"/>
              <a:t>, Andrew </a:t>
            </a:r>
            <a:r>
              <a:rPr lang="en-US" sz="1600" dirty="0" err="1" smtClean="0"/>
              <a:t>Mude</a:t>
            </a:r>
            <a:r>
              <a:rPr lang="en-US" sz="1600" dirty="0" smtClean="0"/>
              <a:t>, Polly Ericksen, Jutta Werner</a:t>
            </a:r>
          </a:p>
          <a:p>
            <a:r>
              <a:rPr lang="en-US" sz="1600" dirty="0" smtClean="0"/>
              <a:t>CRP </a:t>
            </a:r>
            <a:r>
              <a:rPr lang="en-US" sz="1600" dirty="0"/>
              <a:t>partners</a:t>
            </a:r>
            <a:r>
              <a:rPr lang="en-US" sz="1600" dirty="0" smtClean="0"/>
              <a:t>: ICARDA</a:t>
            </a:r>
            <a:endParaRPr lang="en-US" sz="1600" dirty="0"/>
          </a:p>
          <a:p>
            <a:r>
              <a:rPr lang="en-US" sz="1600" dirty="0"/>
              <a:t>Collaborators</a:t>
            </a:r>
            <a:r>
              <a:rPr lang="en-US" sz="1600" dirty="0" smtClean="0"/>
              <a:t>: CCAFS, PIM, UC Davis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962400" y="3507447"/>
            <a:ext cx="5029200" cy="24929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To implement it:</a:t>
            </a:r>
          </a:p>
          <a:p>
            <a:r>
              <a:rPr lang="en-US" dirty="0"/>
              <a:t>Key W3/bilateral </a:t>
            </a:r>
            <a:r>
              <a:rPr lang="en-US" dirty="0" smtClean="0"/>
              <a:t>projects</a:t>
            </a:r>
          </a:p>
          <a:p>
            <a:r>
              <a:rPr lang="en-US" dirty="0" smtClean="0"/>
              <a:t>AVCD Livestock</a:t>
            </a:r>
          </a:p>
          <a:p>
            <a:r>
              <a:rPr lang="en-US" dirty="0" smtClean="0"/>
              <a:t>IFAD ILC</a:t>
            </a:r>
          </a:p>
          <a:p>
            <a:r>
              <a:rPr lang="en-US" dirty="0" smtClean="0"/>
              <a:t>IBLI</a:t>
            </a:r>
          </a:p>
          <a:p>
            <a:r>
              <a:rPr lang="en-US" dirty="0" smtClean="0"/>
              <a:t>W1/2 </a:t>
            </a:r>
            <a:r>
              <a:rPr lang="en-US" dirty="0"/>
              <a:t>activities: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Activity </a:t>
            </a:r>
            <a:r>
              <a:rPr lang="en-US" sz="1600" dirty="0" smtClean="0"/>
              <a:t>1:  Kenya, Ethiopia, Tunisia, Tanzania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Activity 2:  Kenya, global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Activity 3:  Tunisia, ??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79563853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icture Placeholder 3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676849225"/>
              </p:ext>
            </p:extLst>
          </p:nvPr>
        </p:nvGraphicFramePr>
        <p:xfrm>
          <a:off x="644856" y="1495686"/>
          <a:ext cx="7696199" cy="1485632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1321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224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16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440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Main Activity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2017 Deliverables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Status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9371">
                <a:tc rowSpan="4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Support institutions and innovations</a:t>
                      </a:r>
                      <a:endParaRPr lang="en-US" sz="8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1) </a:t>
                      </a:r>
                      <a:r>
                        <a:rPr lang="en-US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Synthesis</a:t>
                      </a:r>
                      <a:r>
                        <a:rPr lang="en-US" sz="12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policy issues for reducing GHG emissions</a:t>
                      </a:r>
                      <a:endParaRPr lang="en-US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Completed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9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lang="en-US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</a:t>
                      </a:r>
                      <a:r>
                        <a:rPr lang="en-US" sz="12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 National policy advice drought resilience</a:t>
                      </a:r>
                      <a:endParaRPr lang="en-US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  <a:r>
                        <a:rPr lang="en-US" sz="700" b="1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Completed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8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3) Assessment</a:t>
                      </a:r>
                      <a:r>
                        <a:rPr lang="en-US" sz="12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current initiatives to improve land/ resource tenure</a:t>
                      </a:r>
                      <a:endParaRPr lang="en-US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700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Completed</a:t>
                      </a:r>
                      <a:endParaRPr lang="en-US" sz="700" kern="1200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8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433671549"/>
                  </a:ext>
                </a:extLst>
              </a:tr>
            </a:tbl>
          </a:graphicData>
        </a:graphic>
      </p:graphicFrame>
      <p:sp>
        <p:nvSpPr>
          <p:cNvPr id="5" name="Text Placeholder 1"/>
          <p:cNvSpPr txBox="1">
            <a:spLocks/>
          </p:cNvSpPr>
          <p:nvPr/>
        </p:nvSpPr>
        <p:spPr>
          <a:xfrm>
            <a:off x="777244" y="228600"/>
            <a:ext cx="8138156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Product line 1: </a:t>
            </a:r>
            <a:r>
              <a:rPr lang="en-US" dirty="0" smtClean="0"/>
              <a:t>Institutions for environmental </a:t>
            </a:r>
            <a:r>
              <a:rPr lang="en-US" dirty="0" err="1" smtClean="0"/>
              <a:t>mangement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44855" y="3157794"/>
            <a:ext cx="750854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What we learned</a:t>
            </a:r>
            <a:r>
              <a:rPr lang="en-US" dirty="0" smtClean="0"/>
              <a:t>:  Context matters; governance is key for improved management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4856" y="5717599"/>
            <a:ext cx="773145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graphicFrame>
        <p:nvGraphicFramePr>
          <p:cNvPr id="8" name="Picture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7689593"/>
              </p:ext>
            </p:extLst>
          </p:nvPr>
        </p:nvGraphicFramePr>
        <p:xfrm>
          <a:off x="609599" y="3999131"/>
          <a:ext cx="7696199" cy="1673826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1321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224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16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440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Main Activity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2018 Deliverables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Budget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9371">
                <a:tc rowSpan="4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Support institutions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Policy</a:t>
                      </a:r>
                      <a:r>
                        <a:rPr lang="en-US" sz="1400" baseline="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instruments for county level spatial planning and rangeland management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500 K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9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Policy discussions on RM 3 countries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8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Drylands information systems supported</a:t>
                      </a:r>
                      <a:endParaRPr lang="en-US" sz="14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600 K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85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 </a:t>
                      </a:r>
                    </a:p>
                  </a:txBody>
                  <a:tcPr marL="342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433671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09708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A. Flagship logic</a:t>
            </a:r>
          </a:p>
        </p:txBody>
      </p:sp>
    </p:spTree>
    <p:extLst>
      <p:ext uri="{BB962C8B-B14F-4D97-AF65-F5344CB8AC3E}">
        <p14:creationId xmlns:p14="http://schemas.microsoft.com/office/powerpoint/2010/main" val="3199499712"/>
      </p:ext>
    </p:extLst>
  </p:cSld>
  <p:clrMapOvr>
    <a:masterClrMapping/>
  </p:clrMapOvr>
  <p:transition spd="slow"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D. Cross-cutting themes</a:t>
            </a:r>
          </a:p>
        </p:txBody>
      </p:sp>
    </p:spTree>
    <p:extLst>
      <p:ext uri="{BB962C8B-B14F-4D97-AF65-F5344CB8AC3E}">
        <p14:creationId xmlns:p14="http://schemas.microsoft.com/office/powerpoint/2010/main" val="4000456888"/>
      </p:ext>
    </p:extLst>
  </p:cSld>
  <p:clrMapOvr>
    <a:masterClrMapping/>
  </p:clrMapOvr>
  <p:transition spd="slow"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Gender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Integrated into Clusters 1 and 2</a:t>
            </a:r>
          </a:p>
          <a:p>
            <a:r>
              <a:rPr lang="en-US" dirty="0" smtClean="0"/>
              <a:t>Cluster 3 more focus on social differentiation</a:t>
            </a:r>
          </a:p>
          <a:p>
            <a:r>
              <a:rPr lang="en-US" dirty="0" smtClean="0"/>
              <a:t>Youth a challenge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186469"/>
      </p:ext>
    </p:extLst>
  </p:cSld>
  <p:clrMapOvr>
    <a:masterClrMapping/>
  </p:clrMapOvr>
  <p:transition spd="slow"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Capacity development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Integrated across all clusters</a:t>
            </a:r>
          </a:p>
          <a:p>
            <a:r>
              <a:rPr lang="en-US" dirty="0" smtClean="0"/>
              <a:t>Specific learning module on spatial planning from Cluster 3 in 2017</a:t>
            </a:r>
          </a:p>
          <a:p>
            <a:r>
              <a:rPr lang="en-US" dirty="0" smtClean="0"/>
              <a:t>Student research supported in Clusters 2 and 3</a:t>
            </a:r>
          </a:p>
          <a:p>
            <a:r>
              <a:rPr lang="en-US" dirty="0" smtClean="0"/>
              <a:t>Policy guidance 2018 relies on capacity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878447"/>
      </p:ext>
    </p:extLst>
  </p:cSld>
  <p:clrMapOvr>
    <a:masterClrMapping/>
  </p:clrMapOvr>
  <p:transition spd="slow"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E. Our contribution to </a:t>
            </a:r>
          </a:p>
          <a:p>
            <a:r>
              <a:rPr lang="en-US" dirty="0"/>
              <a:t>Livestock CRP priority countries</a:t>
            </a:r>
          </a:p>
        </p:txBody>
      </p:sp>
    </p:spTree>
    <p:extLst>
      <p:ext uri="{BB962C8B-B14F-4D97-AF65-F5344CB8AC3E}">
        <p14:creationId xmlns:p14="http://schemas.microsoft.com/office/powerpoint/2010/main" val="339919851"/>
      </p:ext>
    </p:extLst>
  </p:cSld>
  <p:clrMapOvr>
    <a:masterClrMapping/>
  </p:clrMapOvr>
  <p:transition spd="slow"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Kenya, Ethiopia, Tunisia, Tanzania, Burkina Faso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GHG emissions work in Kenya, TZ, Eth</a:t>
            </a:r>
          </a:p>
          <a:p>
            <a:r>
              <a:rPr lang="en-US" dirty="0" smtClean="0"/>
              <a:t>Rangeland work in all </a:t>
            </a:r>
          </a:p>
          <a:p>
            <a:r>
              <a:rPr lang="en-US" dirty="0" smtClean="0"/>
              <a:t>Policy work 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373927"/>
      </p:ext>
    </p:extLst>
  </p:cSld>
  <p:clrMapOvr>
    <a:masterClrMapping/>
  </p:clrMapOvr>
  <p:transition spd="slow"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F. Our Targets</a:t>
            </a:r>
          </a:p>
        </p:txBody>
      </p:sp>
    </p:spTree>
    <p:extLst>
      <p:ext uri="{BB962C8B-B14F-4D97-AF65-F5344CB8AC3E}">
        <p14:creationId xmlns:p14="http://schemas.microsoft.com/office/powerpoint/2010/main" val="3349209298"/>
      </p:ext>
    </p:extLst>
  </p:cSld>
  <p:clrMapOvr>
    <a:masterClrMapping/>
  </p:clrMapOvr>
  <p:transition spd="slow">
    <p:wipe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5800" y="228600"/>
            <a:ext cx="8153400" cy="838200"/>
          </a:xfrm>
        </p:spPr>
        <p:txBody>
          <a:bodyPr/>
          <a:lstStyle/>
          <a:p>
            <a:r>
              <a:rPr lang="en-US" sz="3200" dirty="0" smtClean="0"/>
              <a:t>Targets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7848600" cy="4495800"/>
          </a:xfrm>
        </p:spPr>
        <p:txBody>
          <a:bodyPr>
            <a:normAutofit fontScale="55000" lnSpcReduction="20000"/>
          </a:bodyPr>
          <a:lstStyle/>
          <a:p>
            <a:r>
              <a:rPr lang="en-US" sz="2800" dirty="0"/>
              <a:t>Reduction in land and water degradation of 7.9M ha which positively affects 5.1 M direct and indirect beneficiaries across 8 countries.</a:t>
            </a:r>
          </a:p>
          <a:p>
            <a:r>
              <a:rPr lang="en-US" sz="2800" dirty="0"/>
              <a:t>Rural communities practice more productive and equitable management of natural resources, with benefits experienced by 2.2 million beneficiaries, representing 14 million ha across 9 countries.</a:t>
            </a:r>
          </a:p>
          <a:p>
            <a:r>
              <a:rPr lang="en-US" sz="2800" dirty="0"/>
              <a:t>Livestock production systems diversified and intensified in ways that protect soils and water (representing land area of 7 million ha), with benefits experienced by 2.4 million beneficiaries across 9 countries. </a:t>
            </a:r>
          </a:p>
          <a:p>
            <a:pPr lvl="0">
              <a:defRPr/>
            </a:pPr>
            <a:endParaRPr lang="en-US" sz="2600" dirty="0" smtClean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723600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Targets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Agroecosystem resilience increased by 10%, impacting 1.8 million final beneficiaries (representing 9.2 million ha) across 6 countries. </a:t>
            </a:r>
          </a:p>
          <a:p>
            <a:r>
              <a:rPr lang="en-US" dirty="0"/>
              <a:t>GHG emission intensities from agro-ecosystems will be reduced by 2% (0.08 Gt CO2-e yr-1), impacting 7 million indirect beneficiaries across 7 countries. </a:t>
            </a:r>
          </a:p>
          <a:p>
            <a:r>
              <a:rPr lang="en-US" dirty="0"/>
              <a:t>Environment management interventions that reduce women's </a:t>
            </a:r>
            <a:r>
              <a:rPr lang="en-US" dirty="0" err="1"/>
              <a:t>labour</a:t>
            </a:r>
            <a:r>
              <a:rPr lang="en-US" dirty="0"/>
              <a:t> and energy expenditure by 10% developed and disseminated (reaching 770,000 women) in 9 countries. </a:t>
            </a:r>
          </a:p>
          <a:p>
            <a:r>
              <a:rPr lang="en-US" dirty="0"/>
              <a:t>Improved capacity of 930,000 women and young people to participate in decision-making for environmental management of livestock in 9 countries.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954574"/>
      </p:ext>
    </p:extLst>
  </p:cSld>
  <p:clrMapOvr>
    <a:masterClrMapping/>
  </p:clrMapOvr>
  <p:transition spd="slow"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G. Managing the Flagship</a:t>
            </a:r>
          </a:p>
        </p:txBody>
      </p:sp>
    </p:spTree>
    <p:extLst>
      <p:ext uri="{BB962C8B-B14F-4D97-AF65-F5344CB8AC3E}">
        <p14:creationId xmlns:p14="http://schemas.microsoft.com/office/powerpoint/2010/main" val="2700683816"/>
      </p:ext>
    </p:extLst>
  </p:cSld>
  <p:clrMapOvr>
    <a:masterClrMapping/>
  </p:clrMapOvr>
  <p:transition spd="slow">
    <p:wipe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5800" y="228600"/>
            <a:ext cx="8153400" cy="838200"/>
          </a:xfrm>
        </p:spPr>
        <p:txBody>
          <a:bodyPr/>
          <a:lstStyle/>
          <a:p>
            <a:r>
              <a:rPr lang="en-US" sz="3200" dirty="0" smtClean="0"/>
              <a:t>Flagship structure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219200"/>
            <a:ext cx="8153400" cy="5334000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Cluster 1:  Assess environmental sustainability and adaptability of production technologies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An </a:t>
            </a:r>
            <a:r>
              <a:rPr lang="en-US" sz="2600" dirty="0" err="1" smtClean="0">
                <a:solidFill>
                  <a:prstClr val="black"/>
                </a:solidFill>
              </a:rPr>
              <a:t>Notenbaert</a:t>
            </a:r>
            <a:r>
              <a:rPr lang="en-US" sz="2600" dirty="0" smtClean="0">
                <a:solidFill>
                  <a:prstClr val="black"/>
                </a:solidFill>
              </a:rPr>
              <a:t>, CIAT, ILRI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2:  Optimize natural resource use and enhance provision of ecosystem services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Lutz </a:t>
            </a:r>
            <a:r>
              <a:rPr lang="en-US" sz="2600" dirty="0" err="1" smtClean="0">
                <a:solidFill>
                  <a:prstClr val="black"/>
                </a:solidFill>
              </a:rPr>
              <a:t>Merbold</a:t>
            </a:r>
            <a:r>
              <a:rPr lang="en-US" sz="2600" dirty="0" smtClean="0">
                <a:solidFill>
                  <a:prstClr val="black"/>
                </a:solidFill>
              </a:rPr>
              <a:t>, ILRI, ICARDA, CIAT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3:  Develop and support improved governance for environmental solutions</a:t>
            </a:r>
          </a:p>
          <a:p>
            <a:pPr lvl="1"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Lance Robinson, ILRI, ICARDA</a:t>
            </a:r>
          </a:p>
          <a:p>
            <a:pPr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CRP partnerships:  CCAFS (FP 1, 3); PIM (FP 5); ?WLE</a:t>
            </a:r>
          </a:p>
          <a:p>
            <a:pPr lvl="0">
              <a:lnSpc>
                <a:spcPct val="100000"/>
              </a:lnSpc>
              <a:defRPr/>
            </a:pPr>
            <a:endParaRPr lang="en-US" sz="2600" dirty="0" smtClean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196856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Rationale for new flagship on livestock and environment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Negative OECD narrative undermining livestock development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Limited data from CGIAR mandate countries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Unexploited potential for environmental benefits that also improve productivity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Climate change adaptation rising up the agenda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277334"/>
      </p:ext>
    </p:extLst>
  </p:cSld>
  <p:clrMapOvr>
    <a:masterClrMapping/>
  </p:clrMapOvr>
  <p:transition spd="slow"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28600"/>
            <a:ext cx="7924800" cy="1371600"/>
          </a:xfrm>
        </p:spPr>
        <p:txBody>
          <a:bodyPr/>
          <a:lstStyle/>
          <a:p>
            <a:r>
              <a:rPr lang="en-US" dirty="0" smtClean="0"/>
              <a:t>Impact:  reduced environment footprint and enhanced ecosystem services </a:t>
            </a:r>
            <a:r>
              <a:rPr lang="en-US" smtClean="0"/>
              <a:t>with adaptation to climate change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14400" y="1905000"/>
            <a:ext cx="7924800" cy="3886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Outcome:  Technology developers, line ministry staff and development donors consider environmental impact of livestock production.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Outcome:  Development partners use tested solutions to increase livestock productivity in spite of environmental change.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Outcome:  National partners promote environmental management of livestock production.</a:t>
            </a:r>
          </a:p>
        </p:txBody>
      </p:sp>
    </p:spTree>
    <p:extLst>
      <p:ext uri="{BB962C8B-B14F-4D97-AF65-F5344CB8AC3E}">
        <p14:creationId xmlns:p14="http://schemas.microsoft.com/office/powerpoint/2010/main" val="1263164069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28600"/>
            <a:ext cx="7924800" cy="1371600"/>
          </a:xfrm>
        </p:spPr>
        <p:txBody>
          <a:bodyPr/>
          <a:lstStyle/>
          <a:p>
            <a:r>
              <a:rPr lang="en-US" dirty="0" smtClean="0"/>
              <a:t>Impact:  reduced environment footprint and enhanced ecosystem services </a:t>
            </a:r>
            <a:r>
              <a:rPr lang="en-US" smtClean="0"/>
              <a:t>with adaptation to climate change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14400" y="1905000"/>
            <a:ext cx="7924800" cy="3886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Outcome:  Households adopt gender responsive environmental management options.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Outcome:  Government agencies design and implement policies to improve environmental management.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Outcome:  Evidence generated by the flagship influences key global livestock agendas.</a:t>
            </a:r>
          </a:p>
        </p:txBody>
      </p:sp>
    </p:spTree>
    <p:extLst>
      <p:ext uri="{BB962C8B-B14F-4D97-AF65-F5344CB8AC3E}">
        <p14:creationId xmlns:p14="http://schemas.microsoft.com/office/powerpoint/2010/main" val="1539992268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B. CoA and product lines</a:t>
            </a:r>
          </a:p>
        </p:txBody>
      </p:sp>
    </p:spTree>
    <p:extLst>
      <p:ext uri="{BB962C8B-B14F-4D97-AF65-F5344CB8AC3E}">
        <p14:creationId xmlns:p14="http://schemas.microsoft.com/office/powerpoint/2010/main" val="3315968352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" y="166554"/>
            <a:ext cx="8763000" cy="1205045"/>
          </a:xfrm>
        </p:spPr>
        <p:txBody>
          <a:bodyPr/>
          <a:lstStyle/>
          <a:p>
            <a:r>
              <a:rPr lang="en-US" dirty="0" smtClean="0"/>
              <a:t>CoA 1: Assess environmental sustainability and adaptability production technologies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371599"/>
            <a:ext cx="7848600" cy="4343401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Assessments of risks and opportunities arising from GEC</a:t>
            </a:r>
            <a:endParaRPr lang="en-US" sz="2600" dirty="0">
              <a:solidFill>
                <a:prstClr val="black"/>
              </a:solidFill>
            </a:endParaRP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Impacts climate change, water demand, biodiversity loss, land degradation for productivity interventions</a:t>
            </a:r>
            <a:endParaRPr lang="en-US" sz="1600" dirty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dirty="0" smtClean="0"/>
              <a:t>2 . Quantification of environmental footprints technology packages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Ex-ante </a:t>
            </a:r>
            <a:r>
              <a:rPr lang="en-US" sz="1600" dirty="0">
                <a:solidFill>
                  <a:prstClr val="black"/>
                </a:solidFill>
              </a:rPr>
              <a:t>impact assessment framework </a:t>
            </a:r>
            <a:r>
              <a:rPr lang="en-US" sz="1600" dirty="0" smtClean="0">
                <a:solidFill>
                  <a:prstClr val="black"/>
                </a:solidFill>
              </a:rPr>
              <a:t>developed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Different footprints quantified as best-bet technologies are developed</a:t>
            </a:r>
            <a:endParaRPr lang="en-US" sz="1600" dirty="0">
              <a:solidFill>
                <a:prstClr val="black"/>
              </a:solidFill>
            </a:endParaRPr>
          </a:p>
          <a:p>
            <a:pPr lvl="1">
              <a:defRPr/>
            </a:pPr>
            <a:endParaRPr lang="en-US" sz="1600" dirty="0">
              <a:solidFill>
                <a:prstClr val="black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" y="166554"/>
            <a:ext cx="8763000" cy="1205045"/>
          </a:xfrm>
        </p:spPr>
        <p:txBody>
          <a:bodyPr/>
          <a:lstStyle/>
          <a:p>
            <a:r>
              <a:rPr lang="en-US" dirty="0" smtClean="0"/>
              <a:t>CoA 2: Optimize natural resource use and enhance the provision of ecosystem services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371599"/>
            <a:ext cx="7848600" cy="4343401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Improved environmental management options tested and evaluated</a:t>
            </a:r>
            <a:endParaRPr lang="en-US" sz="2600" dirty="0">
              <a:solidFill>
                <a:prstClr val="black"/>
              </a:solidFill>
            </a:endParaRP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Packages of interventions for reducing GHG emissions intensities</a:t>
            </a:r>
            <a:endParaRPr lang="en-US" sz="1600" dirty="0">
              <a:solidFill>
                <a:prstClr val="black"/>
              </a:solidFill>
            </a:endParaRP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Packages of interventions for restoring degraded rangelands</a:t>
            </a: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Packages of interventions for optimizing livestock and water interactions</a:t>
            </a:r>
            <a:endParaRPr lang="en-US" sz="1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Tools and interventions to empower women and youth</a:t>
            </a:r>
            <a:endParaRPr lang="en-US" sz="2600" dirty="0">
              <a:solidFill>
                <a:prstClr val="black"/>
              </a:solidFill>
            </a:endParaRP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Interventions sensitive to needs of women and youth rolled out</a:t>
            </a:r>
            <a:endParaRPr lang="en-US" sz="1600" dirty="0">
              <a:solidFill>
                <a:prstClr val="black"/>
              </a:solidFill>
            </a:endParaRP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Tools to empower women and youth support their greater engagement</a:t>
            </a:r>
            <a:endParaRPr lang="en-US" sz="1600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4073307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57200" y="166554"/>
            <a:ext cx="8763000" cy="1205045"/>
          </a:xfrm>
        </p:spPr>
        <p:txBody>
          <a:bodyPr/>
          <a:lstStyle/>
          <a:p>
            <a:r>
              <a:rPr lang="en-US" dirty="0" smtClean="0"/>
              <a:t>CoA 3: Develop and support improved institutions/ governance mechanisms for environmental solutions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371599"/>
            <a:ext cx="7848600" cy="4343401"/>
          </a:xfrm>
        </p:spPr>
        <p:txBody>
          <a:bodyPr>
            <a:normAutofit fontScale="92500"/>
          </a:bodyPr>
          <a:lstStyle/>
          <a:p>
            <a:pPr lvl="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Improvements in land tenure / land management</a:t>
            </a:r>
            <a:endParaRPr lang="en-US" sz="2600" dirty="0">
              <a:solidFill>
                <a:prstClr val="black"/>
              </a:solidFill>
            </a:endParaRP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Toolkit for rangeland governance and land use planning</a:t>
            </a:r>
            <a:endParaRPr lang="en-US" sz="1600" dirty="0">
              <a:solidFill>
                <a:prstClr val="black"/>
              </a:solidFill>
            </a:endParaRP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Land tenure and land management processes/ protocols advised and improved</a:t>
            </a:r>
            <a:endParaRPr lang="en-US" sz="1600" dirty="0">
              <a:solidFill>
                <a:prstClr val="black"/>
              </a:solidFill>
            </a:endParaRPr>
          </a:p>
          <a:p>
            <a:pPr>
              <a:buFont typeface="+mj-lt"/>
              <a:buAutoNum type="arabicPeriod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Key enabling policies developed</a:t>
            </a:r>
            <a:endParaRPr lang="en-US" sz="2600" dirty="0">
              <a:solidFill>
                <a:prstClr val="black"/>
              </a:solidFill>
            </a:endParaRP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Progress towards climate change targets in livestock sector </a:t>
            </a:r>
            <a:endParaRPr lang="en-US" sz="1600" dirty="0">
              <a:solidFill>
                <a:prstClr val="black"/>
              </a:solidFill>
            </a:endParaRPr>
          </a:p>
          <a:p>
            <a:pPr lvl="1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National rangeland policy implementation supported</a:t>
            </a: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en-US" dirty="0" smtClean="0"/>
              <a:t>3. Support PES schemes:  </a:t>
            </a:r>
            <a:r>
              <a:rPr lang="en-US" sz="1600" dirty="0" smtClean="0"/>
              <a:t>Schemes implemented in 3 countries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4. Inform global agenda:  </a:t>
            </a:r>
            <a:r>
              <a:rPr lang="en-US" sz="1600" dirty="0" smtClean="0"/>
              <a:t>Key paper and brief each year for targeted agenda</a:t>
            </a: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1081508"/>
      </p:ext>
    </p:extLst>
  </p:cSld>
  <p:clrMapOvr>
    <a:masterClrMapping/>
  </p:clrMapOvr>
  <p:transition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stockcrp_template_ppt" id="{E1764F3D-B1A1-43C9-BCBB-F21A16E6FEA3}" vid="{A3E826E9-A3A8-4606-A01B-C1B4E4E5C1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8f3fd67c2581899dd3ce3ce4f3036a0a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bab1580e1166506c132b14b5bd181b3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079E4C7-076F-4F08-A35D-FFC7A5736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FB85590-8B73-4576-93CE-79ECAF74AFCD}">
  <ds:schemaRefs>
    <ds:schemaRef ds:uri="http://purl.org/dc/dcmitype/"/>
    <ds:schemaRef ds:uri="http://schemas.microsoft.com/office/2006/metadata/properties"/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9f5e9607-a28b-487e-b093-da60e75ee10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livestockcrp_powerpoint_template</Template>
  <TotalTime>0</TotalTime>
  <Words>2461</Words>
  <Application>Microsoft Macintosh PowerPoint</Application>
  <PresentationFormat>On-screen Show (4:3)</PresentationFormat>
  <Paragraphs>622</Paragraphs>
  <Slides>30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 Unicode MS</vt:lpstr>
      <vt:lpstr>Calibri</vt:lpstr>
      <vt:lpstr>Arial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Figure 2.4a Livestock and the Environment Flagship theory of change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2017-11-08T11:35:39Z</dcterms:created>
  <dcterms:modified xsi:type="dcterms:W3CDTF">2017-12-13T07:11:34Z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